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Default Extension="gif"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6858000" type="screen4x3"/>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58" d="100"/>
          <a:sy n="158" d="100"/>
        </p:scale>
        <p:origin x="-4824" y="-8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9.wmf"/><Relationship Id="rId1" Type="http://schemas.openxmlformats.org/officeDocument/2006/relationships/image" Target="../media/image8.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7.wmf"/><Relationship Id="rId1" Type="http://schemas.openxmlformats.org/officeDocument/2006/relationships/image" Target="../media/image16.wmf"/></Relationships>
</file>

<file path=ppt/media/image1.jpeg>
</file>

<file path=ppt/media/image10.png>
</file>

<file path=ppt/media/image11.png>
</file>

<file path=ppt/media/image12.png>
</file>

<file path=ppt/media/image13.png>
</file>

<file path=ppt/media/image14.png>
</file>

<file path=ppt/media/image15.png>
</file>

<file path=ppt/media/image16.wmf>
</file>

<file path=ppt/media/image17.wmf>
</file>

<file path=ppt/media/image2.jpeg>
</file>

<file path=ppt/media/image3.png>
</file>

<file path=ppt/media/image4.jpeg>
</file>

<file path=ppt/media/image5.png>
</file>

<file path=ppt/media/image6.png>
</file>

<file path=ppt/media/image7.jpeg>
</file>

<file path=ppt/media/image8.wmf>
</file>

<file path=ppt/media/image9.wmf>
</file>

<file path=ppt/media/media1.gif>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bg>
      <p:bgRef idx="1003">
        <a:schemeClr val="bg2"/>
      </p:bgRef>
    </p:bg>
    <p:spTree>
      <p:nvGrpSpPr>
        <p:cNvPr id="1" name=""/>
        <p:cNvGrpSpPr/>
        <p:nvPr/>
      </p:nvGrpSpPr>
      <p:grpSpPr>
        <a:xfrm>
          <a:off x="0" y="0"/>
          <a:ext cx="0" cy="0"/>
          <a:chOff x="0" y="0"/>
          <a:chExt cx="0" cy="0"/>
        </a:xfrm>
      </p:grpSpPr>
      <p:pic>
        <p:nvPicPr>
          <p:cNvPr id="7" name="Picture 6" descr="CoverOverlay.png"/>
          <p:cNvPicPr>
            <a:picLocks noChangeAspect="1"/>
          </p:cNvPicPr>
          <p:nvPr/>
        </p:nvPicPr>
        <p:blipFill>
          <a:blip r:embed="rId2" cstate="print"/>
          <a:stretch>
            <a:fillRect/>
          </a:stretch>
        </p:blipFill>
        <p:spPr>
          <a:xfrm>
            <a:off x="0" y="0"/>
            <a:ext cx="9144000" cy="6858000"/>
          </a:xfrm>
          <a:prstGeom prst="rect">
            <a:avLst/>
          </a:prstGeom>
        </p:spPr>
      </p:pic>
      <p:sp>
        <p:nvSpPr>
          <p:cNvPr id="4" name="Date Placeholder 3"/>
          <p:cNvSpPr>
            <a:spLocks noGrp="1"/>
          </p:cNvSpPr>
          <p:nvPr>
            <p:ph type="dt" sz="half" idx="10"/>
          </p:nvPr>
        </p:nvSpPr>
        <p:spPr/>
        <p:txBody>
          <a:bodyPr/>
          <a:lstStyle>
            <a:lvl1pPr>
              <a:defRPr>
                <a:solidFill>
                  <a:schemeClr val="tx2"/>
                </a:solidFill>
              </a:defRPr>
            </a:lvl1pPr>
          </a:lstStyle>
          <a:p>
            <a:fld id="{A23720DD-5B6D-40BF-8493-A6B52D484E6B}" type="datetimeFigureOut">
              <a:rPr lang="tr-TR" smtClean="0"/>
              <a:t>9.06.2022</a:t>
            </a:fld>
            <a:endParaRPr lang="tr-TR"/>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tr-TR"/>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F302176B-0E47-46AC-8F43-DAB4B8A37D06}" type="slidenum">
              <a:rPr lang="tr-TR" smtClean="0"/>
              <a:t>‹#›</a:t>
            </a:fld>
            <a:endParaRPr lang="tr-TR"/>
          </a:p>
        </p:txBody>
      </p:sp>
      <p:grpSp>
        <p:nvGrpSpPr>
          <p:cNvPr id="8" name="Group 7"/>
          <p:cNvGrpSpPr/>
          <p:nvPr/>
        </p:nvGrpSpPr>
        <p:grpSpPr>
          <a:xfrm>
            <a:off x="1194101" y="2887530"/>
            <a:ext cx="6779110" cy="923330"/>
            <a:chOff x="1172584" y="1381459"/>
            <a:chExt cx="6779110" cy="923330"/>
          </a:xfrm>
          <a:effectLst>
            <a:outerShdw blurRad="38100" dist="12700" dir="16200000" rotWithShape="0">
              <a:prstClr val="black">
                <a:alpha val="30000"/>
              </a:prstClr>
            </a:outerShdw>
          </a:effectLst>
        </p:grpSpPr>
        <p:sp>
          <p:nvSpPr>
            <p:cNvPr id="9" name="TextBox 8"/>
            <p:cNvSpPr txBox="1"/>
            <p:nvPr/>
          </p:nvSpPr>
          <p:spPr>
            <a:xfrm>
              <a:off x="4147073" y="1381459"/>
              <a:ext cx="877163" cy="923330"/>
            </a:xfrm>
            <a:prstGeom prst="rect">
              <a:avLst/>
            </a:prstGeom>
            <a:noFill/>
          </p:spPr>
          <p:txBody>
            <a:bodyPr wrap="none" rtlCol="0">
              <a:spAutoFit/>
            </a:bodyPr>
            <a:lstStyle/>
            <a:p>
              <a:r>
                <a:rPr lang="en-US" sz="5400" dirty="0" smtClean="0">
                  <a:ln w="3175">
                    <a:solidFill>
                      <a:schemeClr val="tx2">
                        <a:alpha val="60000"/>
                      </a:schemeClr>
                    </a:solidFill>
                  </a:ln>
                  <a:solidFill>
                    <a:schemeClr val="tx2">
                      <a:lumMod val="90000"/>
                    </a:schemeClr>
                  </a:solidFill>
                  <a:effectLst>
                    <a:outerShdw blurRad="34925" dist="12700" dir="14400000" algn="ctr" rotWithShape="0">
                      <a:srgbClr val="000000">
                        <a:alpha val="21000"/>
                      </a:srgbClr>
                    </a:outerShdw>
                  </a:effectLst>
                  <a:latin typeface="Wingdings" pitchFamily="2" charset="2"/>
                </a:rPr>
                <a:t></a:t>
              </a:r>
              <a:endParaRPr lang="en-US" sz="5400" dirty="0">
                <a:ln w="3175">
                  <a:solidFill>
                    <a:schemeClr val="tx2">
                      <a:alpha val="60000"/>
                    </a:schemeClr>
                  </a:solidFill>
                </a:ln>
                <a:solidFill>
                  <a:schemeClr val="tx2">
                    <a:lumMod val="90000"/>
                  </a:schemeClr>
                </a:solidFill>
                <a:effectLst>
                  <a:outerShdw blurRad="34925" dist="12700" dir="14400000" algn="ctr" rotWithShape="0">
                    <a:srgbClr val="000000">
                      <a:alpha val="21000"/>
                    </a:srgbClr>
                  </a:outerShdw>
                </a:effectLst>
                <a:latin typeface="Wingdings" pitchFamily="2" charset="2"/>
              </a:endParaRPr>
            </a:p>
          </p:txBody>
        </p:sp>
        <p:cxnSp>
          <p:nvCxnSpPr>
            <p:cNvPr id="10" name="Straight Connector 9"/>
            <p:cNvCxnSpPr/>
            <p:nvPr/>
          </p:nvCxnSpPr>
          <p:spPr>
            <a:xfrm rot="10800000">
              <a:off x="1172584" y="1925620"/>
              <a:ext cx="3119718" cy="1588"/>
            </a:xfrm>
            <a:prstGeom prst="line">
              <a:avLst/>
            </a:prstGeom>
            <a:ln>
              <a:solidFill>
                <a:schemeClr val="tx2">
                  <a:lumMod val="90000"/>
                </a:schemeClr>
              </a:solidFill>
            </a:ln>
            <a:effectLst/>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10800000">
              <a:off x="4831976" y="1922930"/>
              <a:ext cx="3119718" cy="1588"/>
            </a:xfrm>
            <a:prstGeom prst="line">
              <a:avLst/>
            </a:prstGeom>
            <a:ln>
              <a:solidFill>
                <a:schemeClr val="tx2">
                  <a:lumMod val="90000"/>
                </a:schemeClr>
              </a:solidFill>
            </a:ln>
            <a:effectLst/>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183341" y="1387737"/>
            <a:ext cx="6777318" cy="1731982"/>
          </a:xfrm>
        </p:spPr>
        <p:txBody>
          <a:bodyPr anchor="b"/>
          <a:lstStyle>
            <a:lvl1pPr>
              <a:defRPr>
                <a:ln w="3175">
                  <a:solidFill>
                    <a:schemeClr val="tx1">
                      <a:alpha val="65000"/>
                    </a:schemeClr>
                  </a:solidFill>
                </a:ln>
                <a:solidFill>
                  <a:schemeClr val="tx1"/>
                </a:solidFill>
                <a:effectLst>
                  <a:outerShdw blurRad="25400" dist="12700" dir="14220000" rotWithShape="0">
                    <a:prstClr val="black">
                      <a:alpha val="50000"/>
                    </a:prstClr>
                  </a:outerShdw>
                </a:effectLst>
              </a:defRPr>
            </a:lvl1pPr>
          </a:lstStyle>
          <a:p>
            <a:r>
              <a:rPr lang="tr-TR" smtClean="0"/>
              <a:t>Asıl başlık stili için tıklatın</a:t>
            </a:r>
            <a:endParaRPr lang="en-US" dirty="0"/>
          </a:p>
        </p:txBody>
      </p:sp>
      <p:sp>
        <p:nvSpPr>
          <p:cNvPr id="3" name="Subtitle 2"/>
          <p:cNvSpPr>
            <a:spLocks noGrp="1"/>
          </p:cNvSpPr>
          <p:nvPr>
            <p:ph type="subTitle" idx="1"/>
          </p:nvPr>
        </p:nvSpPr>
        <p:spPr>
          <a:xfrm>
            <a:off x="1371600" y="3767862"/>
            <a:ext cx="6400800" cy="1752600"/>
          </a:xfrm>
        </p:spPr>
        <p:txBody>
          <a:bodyPr/>
          <a:lstStyle>
            <a:lvl1pPr marL="0" indent="0" algn="ctr">
              <a:buNone/>
              <a:defRPr>
                <a:solidFill>
                  <a:schemeClr val="tx1"/>
                </a:solidFill>
                <a:effectLst>
                  <a:outerShdw blurRad="34925" dist="12700" dir="14400000" rotWithShape="0">
                    <a:prstClr val="black">
                      <a:alpha val="21000"/>
                    </a:prstClr>
                  </a:outerShdw>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smtClean="0"/>
              <a:t>Asıl alt başlık stilini düzenlemek için tıklatın</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a:p>
        </p:txBody>
      </p:sp>
      <p:sp>
        <p:nvSpPr>
          <p:cNvPr id="3" name="Vertical Text Placeholder 2"/>
          <p:cNvSpPr>
            <a:spLocks noGrp="1"/>
          </p:cNvSpPr>
          <p:nvPr>
            <p:ph type="body" orient="vert" idx="1"/>
          </p:nvPr>
        </p:nvSpPr>
        <p:spPr/>
        <p:txBody>
          <a:bodyPr vert="eaVert" anchor="ct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a:p>
        </p:txBody>
      </p:sp>
      <p:sp>
        <p:nvSpPr>
          <p:cNvPr id="4" name="Date Placeholder 3"/>
          <p:cNvSpPr>
            <a:spLocks noGrp="1"/>
          </p:cNvSpPr>
          <p:nvPr>
            <p:ph type="dt" sz="half" idx="10"/>
          </p:nvPr>
        </p:nvSpPr>
        <p:spPr/>
        <p:txBody>
          <a:bodyPr/>
          <a:lstStyle/>
          <a:p>
            <a:fld id="{A23720DD-5B6D-40BF-8493-A6B52D484E6B}" type="datetimeFigureOut">
              <a:rPr lang="tr-TR" smtClean="0"/>
              <a:t>9.06.2022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02176B-0E47-46AC-8F43-DAB4B8A37D06}" type="slidenum">
              <a:rPr lang="tr-TR" smtClean="0"/>
              <a:t>‹#›</a:t>
            </a:fld>
            <a:endParaRPr lang="tr-TR"/>
          </a:p>
        </p:txBody>
      </p:sp>
      <p:grpSp>
        <p:nvGrpSpPr>
          <p:cNvPr id="11" name="Group 10"/>
          <p:cNvGrpSpPr/>
          <p:nvPr/>
        </p:nvGrpSpPr>
        <p:grpSpPr>
          <a:xfrm>
            <a:off x="1172584" y="1392217"/>
            <a:ext cx="6779110" cy="923330"/>
            <a:chOff x="1172584" y="1381459"/>
            <a:chExt cx="6779110" cy="923330"/>
          </a:xfrm>
        </p:grpSpPr>
        <p:sp>
          <p:nvSpPr>
            <p:cNvPr id="15" name="TextBox 14"/>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6" name="Straight Connector 15"/>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66560" y="559398"/>
            <a:ext cx="1678193" cy="5566765"/>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688488" y="849854"/>
            <a:ext cx="5507917" cy="5023821"/>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a:p>
        </p:txBody>
      </p:sp>
      <p:sp>
        <p:nvSpPr>
          <p:cNvPr id="4" name="Date Placeholder 3"/>
          <p:cNvSpPr>
            <a:spLocks noGrp="1"/>
          </p:cNvSpPr>
          <p:nvPr>
            <p:ph type="dt" sz="half" idx="10"/>
          </p:nvPr>
        </p:nvSpPr>
        <p:spPr/>
        <p:txBody>
          <a:bodyPr/>
          <a:lstStyle/>
          <a:p>
            <a:fld id="{A23720DD-5B6D-40BF-8493-A6B52D484E6B}" type="datetimeFigureOut">
              <a:rPr lang="tr-TR" smtClean="0"/>
              <a:t>9.06.2022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02176B-0E47-46AC-8F43-DAB4B8A37D06}" type="slidenum">
              <a:rPr lang="tr-TR" smtClean="0"/>
              <a:t>‹#›</a:t>
            </a:fld>
            <a:endParaRPr lang="tr-TR"/>
          </a:p>
        </p:txBody>
      </p:sp>
      <p:grpSp>
        <p:nvGrpSpPr>
          <p:cNvPr id="11" name="Group 10"/>
          <p:cNvGrpSpPr/>
          <p:nvPr/>
        </p:nvGrpSpPr>
        <p:grpSpPr>
          <a:xfrm rot="5400000">
            <a:off x="3909050" y="2880823"/>
            <a:ext cx="5480154" cy="923330"/>
            <a:chOff x="1815339" y="1381459"/>
            <a:chExt cx="5480154" cy="923330"/>
          </a:xfrm>
        </p:grpSpPr>
        <p:sp>
          <p:nvSpPr>
            <p:cNvPr id="12" name="TextBox 11"/>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3" name="Straight Connector 12"/>
            <p:cNvCxnSpPr/>
            <p:nvPr/>
          </p:nvCxnSpPr>
          <p:spPr>
            <a:xfrm flipH="1" flipV="1">
              <a:off x="1815339" y="1924709"/>
              <a:ext cx="2468880" cy="2505"/>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rot="10800000">
              <a:off x="4826613" y="1927417"/>
              <a:ext cx="2468880"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a:p>
        </p:txBody>
      </p:sp>
      <p:sp>
        <p:nvSpPr>
          <p:cNvPr id="4" name="Date Placeholder 3"/>
          <p:cNvSpPr>
            <a:spLocks noGrp="1"/>
          </p:cNvSpPr>
          <p:nvPr>
            <p:ph type="dt" sz="half" idx="10"/>
          </p:nvPr>
        </p:nvSpPr>
        <p:spPr/>
        <p:txBody>
          <a:bodyPr/>
          <a:lstStyle/>
          <a:p>
            <a:fld id="{A23720DD-5B6D-40BF-8493-A6B52D484E6B}" type="datetimeFigureOut">
              <a:rPr lang="tr-TR" smtClean="0"/>
              <a:t>9.06.2022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02176B-0E47-46AC-8F43-DAB4B8A37D06}" type="slidenum">
              <a:rPr lang="tr-TR" smtClean="0"/>
              <a:t>‹#›</a:t>
            </a:fld>
            <a:endParaRPr lang="tr-TR"/>
          </a:p>
        </p:txBody>
      </p:sp>
      <p:sp>
        <p:nvSpPr>
          <p:cNvPr id="11" name="Title 10"/>
          <p:cNvSpPr>
            <a:spLocks noGrp="1"/>
          </p:cNvSpPr>
          <p:nvPr>
            <p:ph type="title"/>
          </p:nvPr>
        </p:nvSpPr>
        <p:spPr/>
        <p:txBody>
          <a:bodyPr/>
          <a:lstStyle/>
          <a:p>
            <a:r>
              <a:rPr lang="tr-TR" smtClean="0"/>
              <a:t>Asıl başlık stili için tıklatın</a:t>
            </a:r>
            <a:endParaRPr lang="en-US"/>
          </a:p>
        </p:txBody>
      </p:sp>
      <p:grpSp>
        <p:nvGrpSpPr>
          <p:cNvPr id="12" name="Group 11"/>
          <p:cNvGrpSpPr/>
          <p:nvPr/>
        </p:nvGrpSpPr>
        <p:grpSpPr>
          <a:xfrm>
            <a:off x="1172584" y="1392217"/>
            <a:ext cx="6779110" cy="923330"/>
            <a:chOff x="1172584" y="1381459"/>
            <a:chExt cx="6779110" cy="923330"/>
          </a:xfrm>
        </p:grpSpPr>
        <p:sp>
          <p:nvSpPr>
            <p:cNvPr id="13" name="TextBox 12"/>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4" name="Straight Connector 13"/>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bg>
      <p:bgRef idx="1002">
        <a:schemeClr val="bg2"/>
      </p:bgRef>
    </p:bg>
    <p:spTree>
      <p:nvGrpSpPr>
        <p:cNvPr id="1" name=""/>
        <p:cNvGrpSpPr/>
        <p:nvPr/>
      </p:nvGrpSpPr>
      <p:grpSpPr>
        <a:xfrm>
          <a:off x="0" y="0"/>
          <a:ext cx="0" cy="0"/>
          <a:chOff x="0" y="0"/>
          <a:chExt cx="0" cy="0"/>
        </a:xfrm>
      </p:grpSpPr>
      <p:pic>
        <p:nvPicPr>
          <p:cNvPr id="12" name="Picture 11" descr="CoverOverlay.png"/>
          <p:cNvPicPr>
            <a:picLocks noChangeAspect="1"/>
          </p:cNvPicPr>
          <p:nvPr/>
        </p:nvPicPr>
        <p:blipFill>
          <a:blip r:embed="rId2" cstate="print">
            <a:lum/>
          </a:blip>
          <a:stretch>
            <a:fillRect/>
          </a:stretch>
        </p:blipFill>
        <p:spPr>
          <a:xfrm>
            <a:off x="0" y="0"/>
            <a:ext cx="9144000" cy="6858000"/>
          </a:xfrm>
          <a:prstGeom prst="rect">
            <a:avLst/>
          </a:prstGeom>
        </p:spPr>
      </p:pic>
      <p:grpSp>
        <p:nvGrpSpPr>
          <p:cNvPr id="7" name="Group 7"/>
          <p:cNvGrpSpPr/>
          <p:nvPr/>
        </p:nvGrpSpPr>
        <p:grpSpPr>
          <a:xfrm>
            <a:off x="1172584" y="2887579"/>
            <a:ext cx="6779110" cy="923330"/>
            <a:chOff x="1172584" y="1381459"/>
            <a:chExt cx="6779110" cy="923330"/>
          </a:xfrm>
        </p:grpSpPr>
        <p:sp>
          <p:nvSpPr>
            <p:cNvPr id="9" name="TextBox 8"/>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0" name="Straight Connector 9"/>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10800000">
              <a:off x="4831976" y="1927412"/>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690040" y="1204857"/>
            <a:ext cx="7754713" cy="1910716"/>
          </a:xfrm>
        </p:spPr>
        <p:txBody>
          <a:bodyPr anchor="b"/>
          <a:lstStyle>
            <a:lvl1pPr algn="ctr">
              <a:defRPr sz="5400" b="0" cap="none" baseline="0">
                <a:solidFill>
                  <a:schemeClr val="tx2"/>
                </a:solidFill>
              </a:defRPr>
            </a:lvl1pPr>
          </a:lstStyle>
          <a:p>
            <a:r>
              <a:rPr lang="tr-TR" smtClean="0"/>
              <a:t>Asıl başlık stili için tıklatın</a:t>
            </a:r>
            <a:endParaRPr lang="en-US" dirty="0"/>
          </a:p>
        </p:txBody>
      </p:sp>
      <p:sp>
        <p:nvSpPr>
          <p:cNvPr id="3" name="Text Placeholder 2"/>
          <p:cNvSpPr>
            <a:spLocks noGrp="1"/>
          </p:cNvSpPr>
          <p:nvPr>
            <p:ph type="body" idx="1"/>
          </p:nvPr>
        </p:nvSpPr>
        <p:spPr>
          <a:xfrm>
            <a:off x="699248" y="3767316"/>
            <a:ext cx="7734747" cy="1500187"/>
          </a:xfrm>
        </p:spPr>
        <p:txBody>
          <a:bodyPr anchor="t"/>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smtClean="0"/>
              <a:t>Asıl metin stillerini düzenlemek için tıklatın</a:t>
            </a:r>
          </a:p>
        </p:txBody>
      </p:sp>
      <p:sp>
        <p:nvSpPr>
          <p:cNvPr id="4" name="Date Placeholder 3"/>
          <p:cNvSpPr>
            <a:spLocks noGrp="1"/>
          </p:cNvSpPr>
          <p:nvPr>
            <p:ph type="dt" sz="half" idx="10"/>
          </p:nvPr>
        </p:nvSpPr>
        <p:spPr/>
        <p:txBody>
          <a:bodyPr/>
          <a:lstStyle/>
          <a:p>
            <a:fld id="{A23720DD-5B6D-40BF-8493-A6B52D484E6B}" type="datetimeFigureOut">
              <a:rPr lang="tr-TR" smtClean="0"/>
              <a:t>9.06.2022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F302176B-0E47-46AC-8F43-DAB4B8A37D06}" type="slidenum">
              <a:rPr lang="tr-TR" smtClean="0"/>
              <a:t>‹#›</a:t>
            </a:fld>
            <a:endParaRPr lang="tr-TR"/>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A23720DD-5B6D-40BF-8493-A6B52D484E6B}" type="datetimeFigureOut">
              <a:rPr lang="tr-TR" smtClean="0"/>
              <a:t>9.06.2022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F302176B-0E47-46AC-8F43-DAB4B8A37D06}" type="slidenum">
              <a:rPr lang="tr-TR" smtClean="0"/>
              <a:t>‹#›</a:t>
            </a:fld>
            <a:endParaRPr lang="tr-TR"/>
          </a:p>
        </p:txBody>
      </p:sp>
      <p:sp>
        <p:nvSpPr>
          <p:cNvPr id="12" name="Title 11"/>
          <p:cNvSpPr>
            <a:spLocks noGrp="1"/>
          </p:cNvSpPr>
          <p:nvPr>
            <p:ph type="title"/>
          </p:nvPr>
        </p:nvSpPr>
        <p:spPr/>
        <p:txBody>
          <a:bodyPr/>
          <a:lstStyle>
            <a:lvl1pPr>
              <a:defRPr>
                <a:solidFill>
                  <a:schemeClr val="tx2"/>
                </a:solidFill>
              </a:defRPr>
            </a:lvl1pPr>
          </a:lstStyle>
          <a:p>
            <a:r>
              <a:rPr lang="tr-TR" smtClean="0"/>
              <a:t>Asıl başlık stili için tıklatın</a:t>
            </a:r>
            <a:endParaRPr lang="en-US" dirty="0"/>
          </a:p>
        </p:txBody>
      </p:sp>
      <p:grpSp>
        <p:nvGrpSpPr>
          <p:cNvPr id="13" name="Group 12"/>
          <p:cNvGrpSpPr/>
          <p:nvPr/>
        </p:nvGrpSpPr>
        <p:grpSpPr>
          <a:xfrm>
            <a:off x="1172584" y="1392217"/>
            <a:ext cx="6779110" cy="923330"/>
            <a:chOff x="1172584" y="1381459"/>
            <a:chExt cx="6779110" cy="923330"/>
          </a:xfrm>
        </p:grpSpPr>
        <p:sp>
          <p:nvSpPr>
            <p:cNvPr id="14" name="TextBox 13"/>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5" name="Straight Connector 14"/>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
        <p:nvSpPr>
          <p:cNvPr id="8" name="Content Placeholder 7"/>
          <p:cNvSpPr>
            <a:spLocks noGrp="1"/>
          </p:cNvSpPr>
          <p:nvPr>
            <p:ph sz="quarter" idx="13"/>
          </p:nvPr>
        </p:nvSpPr>
        <p:spPr>
          <a:xfrm>
            <a:off x="685800" y="2240280"/>
            <a:ext cx="3803904" cy="3877056"/>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a:p>
        </p:txBody>
      </p:sp>
      <p:sp>
        <p:nvSpPr>
          <p:cNvPr id="10" name="Content Placeholder 9"/>
          <p:cNvSpPr>
            <a:spLocks noGrp="1"/>
          </p:cNvSpPr>
          <p:nvPr>
            <p:ph sz="quarter" idx="14"/>
          </p:nvPr>
        </p:nvSpPr>
        <p:spPr>
          <a:xfrm>
            <a:off x="4645151" y="2240280"/>
            <a:ext cx="3803904" cy="3877056"/>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smtClean="0"/>
              <a:t>Asıl başlık stili için tıklatın</a:t>
            </a:r>
            <a:endParaRPr lang="en-US"/>
          </a:p>
        </p:txBody>
      </p:sp>
      <p:sp>
        <p:nvSpPr>
          <p:cNvPr id="3" name="Text Placeholder 2"/>
          <p:cNvSpPr>
            <a:spLocks noGrp="1"/>
          </p:cNvSpPr>
          <p:nvPr>
            <p:ph type="body" idx="1"/>
          </p:nvPr>
        </p:nvSpPr>
        <p:spPr>
          <a:xfrm>
            <a:off x="1051560" y="2240280"/>
            <a:ext cx="3442446" cy="658368"/>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4" name="Content Placeholder 3"/>
          <p:cNvSpPr>
            <a:spLocks noGrp="1"/>
          </p:cNvSpPr>
          <p:nvPr>
            <p:ph sz="half" idx="2"/>
          </p:nvPr>
        </p:nvSpPr>
        <p:spPr>
          <a:xfrm>
            <a:off x="688488" y="2947595"/>
            <a:ext cx="3803904" cy="317296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5002306" y="2240280"/>
            <a:ext cx="3447288" cy="658368"/>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6" name="Content Placeholder 5"/>
          <p:cNvSpPr>
            <a:spLocks noGrp="1"/>
          </p:cNvSpPr>
          <p:nvPr>
            <p:ph sz="quarter" idx="4"/>
          </p:nvPr>
        </p:nvSpPr>
        <p:spPr>
          <a:xfrm>
            <a:off x="4645026" y="2944368"/>
            <a:ext cx="3799728" cy="317296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A23720DD-5B6D-40BF-8493-A6B52D484E6B}" type="datetimeFigureOut">
              <a:rPr lang="tr-TR" smtClean="0"/>
              <a:t>9.06.2022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F302176B-0E47-46AC-8F43-DAB4B8A37D06}" type="slidenum">
              <a:rPr lang="tr-TR" smtClean="0"/>
              <a:t>‹#›</a:t>
            </a:fld>
            <a:endParaRPr lang="tr-TR"/>
          </a:p>
        </p:txBody>
      </p:sp>
      <p:grpSp>
        <p:nvGrpSpPr>
          <p:cNvPr id="14" name="Group 13"/>
          <p:cNvGrpSpPr/>
          <p:nvPr/>
        </p:nvGrpSpPr>
        <p:grpSpPr>
          <a:xfrm>
            <a:off x="1172584" y="1392217"/>
            <a:ext cx="6779110" cy="923330"/>
            <a:chOff x="1172584" y="1381459"/>
            <a:chExt cx="6779110" cy="923330"/>
          </a:xfrm>
        </p:grpSpPr>
        <p:sp>
          <p:nvSpPr>
            <p:cNvPr id="16" name="TextBox 15"/>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7" name="Straight Connector 16"/>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A23720DD-5B6D-40BF-8493-A6B52D484E6B}" type="datetimeFigureOut">
              <a:rPr lang="tr-TR" smtClean="0"/>
              <a:t>9.06.2022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F302176B-0E47-46AC-8F43-DAB4B8A37D06}" type="slidenum">
              <a:rPr lang="tr-TR" smtClean="0"/>
              <a:t>‹#›</a:t>
            </a:fld>
            <a:endParaRPr lang="tr-TR"/>
          </a:p>
        </p:txBody>
      </p:sp>
      <p:grpSp>
        <p:nvGrpSpPr>
          <p:cNvPr id="10" name="Group 9"/>
          <p:cNvGrpSpPr/>
          <p:nvPr/>
        </p:nvGrpSpPr>
        <p:grpSpPr>
          <a:xfrm>
            <a:off x="1172584" y="1392217"/>
            <a:ext cx="6779110" cy="923330"/>
            <a:chOff x="1172584" y="1381459"/>
            <a:chExt cx="6779110" cy="923330"/>
          </a:xfrm>
        </p:grpSpPr>
        <p:sp>
          <p:nvSpPr>
            <p:cNvPr id="14" name="TextBox 13"/>
            <p:cNvSpPr txBox="1"/>
            <p:nvPr/>
          </p:nvSpPr>
          <p:spPr>
            <a:xfrm>
              <a:off x="4147073" y="1381459"/>
              <a:ext cx="877163" cy="923330"/>
            </a:xfrm>
            <a:prstGeom prst="rect">
              <a:avLst/>
            </a:prstGeom>
            <a:noFill/>
          </p:spPr>
          <p:txBody>
            <a:bodyPr wrap="none" rtlCol="0">
              <a:spAutoFit/>
            </a:bodyPr>
            <a:lstStyle/>
            <a:p>
              <a:r>
                <a:rPr lang="en-US" sz="5400" dirty="0" smtClean="0">
                  <a:solidFill>
                    <a:schemeClr val="tx2">
                      <a:lumMod val="60000"/>
                      <a:lumOff val="40000"/>
                    </a:schemeClr>
                  </a:solidFill>
                  <a:latin typeface="Wingdings" pitchFamily="2" charset="2"/>
                </a:rPr>
                <a:t></a:t>
              </a:r>
              <a:endParaRPr lang="en-US" sz="5400" dirty="0">
                <a:solidFill>
                  <a:schemeClr val="tx2">
                    <a:lumMod val="60000"/>
                    <a:lumOff val="40000"/>
                  </a:schemeClr>
                </a:solidFill>
                <a:latin typeface="Wingdings" pitchFamily="2" charset="2"/>
              </a:endParaRPr>
            </a:p>
          </p:txBody>
        </p:sp>
        <p:cxnSp>
          <p:nvCxnSpPr>
            <p:cNvPr id="15" name="Straight Connector 14"/>
            <p:cNvCxnSpPr/>
            <p:nvPr/>
          </p:nvCxnSpPr>
          <p:spPr>
            <a:xfrm rot="10800000">
              <a:off x="1172584" y="192562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rot="10800000">
              <a:off x="4831976" y="1922650"/>
              <a:ext cx="3119718" cy="1588"/>
            </a:xfrm>
            <a:prstGeom prst="line">
              <a:avLst/>
            </a:prstGeom>
            <a:ln>
              <a:solidFill>
                <a:schemeClr val="tx2">
                  <a:lumMod val="60000"/>
                  <a:lumOff val="40000"/>
                </a:schemeClr>
              </a:solidFill>
            </a:ln>
            <a:effectLst/>
          </p:spPr>
          <p:style>
            <a:lnRef idx="1">
              <a:schemeClr val="accent1"/>
            </a:lnRef>
            <a:fillRef idx="0">
              <a:schemeClr val="accent1"/>
            </a:fillRef>
            <a:effectRef idx="0">
              <a:schemeClr val="accent1"/>
            </a:effectRef>
            <a:fontRef idx="minor">
              <a:schemeClr val="tx1"/>
            </a:fontRef>
          </p:style>
        </p:cxn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23720DD-5B6D-40BF-8493-A6B52D484E6B}" type="datetimeFigureOut">
              <a:rPr lang="tr-TR" smtClean="0"/>
              <a:t>9.06.2022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5034579" y="1678195"/>
            <a:ext cx="3422483" cy="1886921"/>
          </a:xfrm>
        </p:spPr>
        <p:txBody>
          <a:bodyPr anchor="b"/>
          <a:lstStyle>
            <a:lvl1pPr algn="l">
              <a:defRPr sz="2800" b="0"/>
            </a:lvl1pPr>
          </a:lstStyle>
          <a:p>
            <a:r>
              <a:rPr lang="tr-TR" smtClean="0"/>
              <a:t>Asıl başlık stili için tıklatın</a:t>
            </a:r>
            <a:endParaRPr lang="en-US"/>
          </a:p>
        </p:txBody>
      </p:sp>
      <p:sp>
        <p:nvSpPr>
          <p:cNvPr id="3" name="Content Placeholder 2"/>
          <p:cNvSpPr>
            <a:spLocks noGrp="1"/>
          </p:cNvSpPr>
          <p:nvPr>
            <p:ph idx="1"/>
          </p:nvPr>
        </p:nvSpPr>
        <p:spPr>
          <a:xfrm>
            <a:off x="692001" y="559398"/>
            <a:ext cx="4116667" cy="5566765"/>
          </a:xfrm>
        </p:spPr>
        <p:txBody>
          <a:bodyPr anchor="ct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5034579" y="3603812"/>
            <a:ext cx="3411725" cy="2517289"/>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A23720DD-5B6D-40BF-8493-A6B52D484E6B}" type="datetimeFigureOut">
              <a:rPr lang="tr-TR" smtClean="0"/>
              <a:t>9.06.2022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677731" y="4668818"/>
            <a:ext cx="7767021" cy="644729"/>
          </a:xfrm>
        </p:spPr>
        <p:txBody>
          <a:bodyPr anchor="b"/>
          <a:lstStyle>
            <a:lvl1pPr algn="ctr">
              <a:defRPr sz="2800" b="0"/>
            </a:lvl1pPr>
          </a:lstStyle>
          <a:p>
            <a:r>
              <a:rPr lang="tr-TR" smtClean="0"/>
              <a:t>Asıl başlık stili için tıklatın</a:t>
            </a:r>
            <a:endParaRPr lang="en-US"/>
          </a:p>
        </p:txBody>
      </p:sp>
      <p:sp>
        <p:nvSpPr>
          <p:cNvPr id="3" name="Picture Placeholder 2"/>
          <p:cNvSpPr>
            <a:spLocks noGrp="1"/>
          </p:cNvSpPr>
          <p:nvPr>
            <p:ph type="pic" idx="1"/>
          </p:nvPr>
        </p:nvSpPr>
        <p:spPr>
          <a:xfrm rot="240000">
            <a:off x="2183792" y="666965"/>
            <a:ext cx="4772156" cy="3598016"/>
          </a:xfrm>
          <a:solidFill>
            <a:srgbClr val="FFFFFF">
              <a:shade val="85000"/>
            </a:srgbClr>
          </a:solidFill>
          <a:ln w="190500" cap="sq">
            <a:solidFill>
              <a:srgbClr val="FFFFFF"/>
            </a:solidFill>
            <a:miter lim="800000"/>
          </a:ln>
          <a:effectLst>
            <a:outerShdw blurRad="65000" dist="50800" dir="12900000" kx="195000" ky="145000" algn="tl" rotWithShape="0">
              <a:srgbClr val="000000">
                <a:alpha val="24000"/>
              </a:srgbClr>
            </a:outerShdw>
          </a:effectLst>
          <a:scene3d>
            <a:camera prst="orthographicFront">
              <a:rot lat="0" lon="0" rev="360000"/>
            </a:camera>
            <a:lightRig rig="twoPt" dir="t">
              <a:rot lat="0" lon="0" rev="7200000"/>
            </a:lightRig>
          </a:scene3d>
          <a:sp3d contourW="12700">
            <a:bevelT w="25400" h="19050"/>
            <a:contourClr>
              <a:srgbClr val="969696"/>
            </a:contourClr>
          </a:sp3d>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688489" y="5324306"/>
            <a:ext cx="7756264" cy="804862"/>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A23720DD-5B6D-40BF-8493-A6B52D484E6B}" type="datetimeFigureOut">
              <a:rPr lang="tr-TR" smtClean="0"/>
              <a:t>9.06.2022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F302176B-0E47-46AC-8F43-DAB4B8A37D06}" type="slidenum">
              <a:rPr lang="tr-TR" smtClean="0"/>
              <a:t>‹#›</a:t>
            </a:fld>
            <a:endParaRPr lang="tr-T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7" name="Rectangle 6"/>
          <p:cNvSpPr/>
          <p:nvPr/>
        </p:nvSpPr>
        <p:spPr>
          <a:xfrm>
            <a:off x="0" y="0"/>
            <a:ext cx="9144000" cy="6858000"/>
          </a:xfrm>
          <a:prstGeom prst="rect">
            <a:avLst/>
          </a:prstGeom>
          <a:gradFill flip="none" rotWithShape="1">
            <a:gsLst>
              <a:gs pos="83000">
                <a:schemeClr val="bg1">
                  <a:alpha val="11000"/>
                </a:schemeClr>
              </a:gs>
              <a:gs pos="100000">
                <a:schemeClr val="bg2">
                  <a:lumMod val="75000"/>
                  <a:alpha val="23000"/>
                </a:schemeClr>
              </a:gs>
            </a:gsLst>
            <a:path path="rect">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688490" y="570156"/>
            <a:ext cx="7756263" cy="1054250"/>
          </a:xfrm>
          <a:prstGeom prst="rect">
            <a:avLst/>
          </a:prstGeom>
        </p:spPr>
        <p:txBody>
          <a:bodyPr vert="horz" lIns="91440" tIns="45720" rIns="91440" bIns="45720" rtlCol="0" anchor="ctr">
            <a:noAutofit/>
          </a:bodyPr>
          <a:lstStyle/>
          <a:p>
            <a:r>
              <a:rPr lang="tr-TR" smtClean="0"/>
              <a:t>Asıl başlık stili için tıklatın</a:t>
            </a:r>
            <a:endParaRPr lang="en-US" dirty="0"/>
          </a:p>
        </p:txBody>
      </p:sp>
      <p:sp>
        <p:nvSpPr>
          <p:cNvPr id="3" name="Text Placeholder 2"/>
          <p:cNvSpPr>
            <a:spLocks noGrp="1"/>
          </p:cNvSpPr>
          <p:nvPr>
            <p:ph type="body" idx="1"/>
          </p:nvPr>
        </p:nvSpPr>
        <p:spPr>
          <a:xfrm>
            <a:off x="699247" y="2248347"/>
            <a:ext cx="7745505" cy="3877815"/>
          </a:xfrm>
          <a:prstGeom prst="rect">
            <a:avLst/>
          </a:prstGeom>
        </p:spPr>
        <p:txBody>
          <a:bodyPr vert="horz" lIns="91440" tIns="45720" rIns="91440" bIns="45720" rtlCol="0">
            <a:normAutofit/>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360378" y="6161442"/>
            <a:ext cx="2133600" cy="365125"/>
          </a:xfrm>
          <a:prstGeom prst="rect">
            <a:avLst/>
          </a:prstGeom>
        </p:spPr>
        <p:txBody>
          <a:bodyPr vert="horz" lIns="91440" tIns="45720" rIns="91440" bIns="45720" rtlCol="0" anchor="ctr"/>
          <a:lstStyle>
            <a:lvl1pPr algn="l">
              <a:defRPr sz="1200">
                <a:solidFill>
                  <a:schemeClr val="tx2"/>
                </a:solidFill>
              </a:defRPr>
            </a:lvl1pPr>
          </a:lstStyle>
          <a:p>
            <a:fld id="{A23720DD-5B6D-40BF-8493-A6B52D484E6B}" type="datetimeFigureOut">
              <a:rPr lang="tr-TR" smtClean="0"/>
              <a:t>9.06.2022</a:t>
            </a:fld>
            <a:endParaRPr lang="tr-TR"/>
          </a:p>
        </p:txBody>
      </p:sp>
      <p:sp>
        <p:nvSpPr>
          <p:cNvPr id="5" name="Footer Placeholder 4"/>
          <p:cNvSpPr>
            <a:spLocks noGrp="1"/>
          </p:cNvSpPr>
          <p:nvPr>
            <p:ph type="ftr" sz="quarter" idx="3"/>
          </p:nvPr>
        </p:nvSpPr>
        <p:spPr>
          <a:xfrm>
            <a:off x="3124200" y="6161442"/>
            <a:ext cx="2895600" cy="365125"/>
          </a:xfrm>
          <a:prstGeom prst="rect">
            <a:avLst/>
          </a:prstGeom>
        </p:spPr>
        <p:txBody>
          <a:bodyPr vert="horz" lIns="91440" tIns="45720" rIns="91440" bIns="45720" rtlCol="0" anchor="ctr"/>
          <a:lstStyle>
            <a:lvl1pPr algn="ctr">
              <a:defRPr sz="1200">
                <a:solidFill>
                  <a:schemeClr val="tx2"/>
                </a:solidFill>
              </a:defRPr>
            </a:lvl1pPr>
          </a:lstStyle>
          <a:p>
            <a:endParaRPr lang="tr-TR"/>
          </a:p>
        </p:txBody>
      </p:sp>
      <p:sp>
        <p:nvSpPr>
          <p:cNvPr id="6" name="Slide Number Placeholder 5"/>
          <p:cNvSpPr>
            <a:spLocks noGrp="1"/>
          </p:cNvSpPr>
          <p:nvPr>
            <p:ph type="sldNum" sz="quarter" idx="4"/>
          </p:nvPr>
        </p:nvSpPr>
        <p:spPr>
          <a:xfrm>
            <a:off x="6639264" y="6161442"/>
            <a:ext cx="2133600" cy="365125"/>
          </a:xfrm>
          <a:prstGeom prst="rect">
            <a:avLst/>
          </a:prstGeom>
        </p:spPr>
        <p:txBody>
          <a:bodyPr vert="horz" lIns="91440" tIns="45720" rIns="91440" bIns="45720" rtlCol="0" anchor="ctr"/>
          <a:lstStyle>
            <a:lvl1pPr algn="r">
              <a:defRPr sz="1200">
                <a:solidFill>
                  <a:schemeClr val="tx2"/>
                </a:solidFill>
              </a:defRPr>
            </a:lvl1pPr>
          </a:lstStyle>
          <a:p>
            <a:fld id="{F302176B-0E47-46AC-8F43-DAB4B8A37D06}" type="slidenum">
              <a:rPr lang="tr-TR" smtClean="0"/>
              <a:t>‹#›</a:t>
            </a:fld>
            <a:endParaRPr lang="tr-T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spcBef>
          <a:spcPct val="0"/>
        </a:spcBef>
        <a:buNone/>
        <a:defRPr sz="540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65760" indent="-365760" algn="l" defTabSz="914400" rtl="0" eaLnBrk="1" latinLnBrk="0" hangingPunct="1">
        <a:spcBef>
          <a:spcPct val="20000"/>
        </a:spcBef>
        <a:buClr>
          <a:schemeClr val="accent1"/>
        </a:buClr>
        <a:buFont typeface="Wingdings" pitchFamily="2" charset="2"/>
        <a:buChar char=""/>
        <a:defRPr sz="2400" kern="1200">
          <a:solidFill>
            <a:schemeClr val="tx1">
              <a:lumMod val="85000"/>
              <a:lumOff val="15000"/>
            </a:schemeClr>
          </a:solidFill>
          <a:latin typeface="+mn-lt"/>
          <a:ea typeface="+mn-ea"/>
          <a:cs typeface="+mn-cs"/>
        </a:defRPr>
      </a:lvl1pPr>
      <a:lvl2pPr marL="777240" indent="-365760" algn="l" defTabSz="914400" rtl="0" eaLnBrk="1" latinLnBrk="0" hangingPunct="1">
        <a:spcBef>
          <a:spcPct val="20000"/>
        </a:spcBef>
        <a:buClr>
          <a:schemeClr val="accent1"/>
        </a:buClr>
        <a:buFont typeface="Wingdings" pitchFamily="2" charset="2"/>
        <a:buChar char=""/>
        <a:defRPr sz="2200" kern="1200">
          <a:solidFill>
            <a:schemeClr val="tx1">
              <a:lumMod val="85000"/>
              <a:lumOff val="15000"/>
            </a:schemeClr>
          </a:solidFill>
          <a:latin typeface="+mn-lt"/>
          <a:ea typeface="+mn-ea"/>
          <a:cs typeface="+mn-cs"/>
        </a:defRPr>
      </a:lvl2pPr>
      <a:lvl3pPr marL="1143000" indent="-365760" algn="l" defTabSz="914400" rtl="0" eaLnBrk="1" latinLnBrk="0" hangingPunct="1">
        <a:spcBef>
          <a:spcPct val="20000"/>
        </a:spcBef>
        <a:buClr>
          <a:schemeClr val="accent1"/>
        </a:buClr>
        <a:buFont typeface="Wingdings" pitchFamily="2" charset="2"/>
        <a:buChar char=""/>
        <a:defRPr sz="2000" kern="1200">
          <a:solidFill>
            <a:schemeClr val="tx1">
              <a:lumMod val="85000"/>
              <a:lumOff val="15000"/>
            </a:schemeClr>
          </a:solidFill>
          <a:latin typeface="+mn-lt"/>
          <a:ea typeface="+mn-ea"/>
          <a:cs typeface="+mn-cs"/>
        </a:defRPr>
      </a:lvl3pPr>
      <a:lvl4pPr marL="1508760" indent="-320040" algn="l" defTabSz="914400" rtl="0" eaLnBrk="1" latinLnBrk="0" hangingPunct="1">
        <a:spcBef>
          <a:spcPct val="20000"/>
        </a:spcBef>
        <a:buClr>
          <a:schemeClr val="accent1"/>
        </a:buClr>
        <a:buFont typeface="Wingdings" pitchFamily="2" charset="2"/>
        <a:buChar char=""/>
        <a:defRPr sz="1800" kern="1200">
          <a:solidFill>
            <a:schemeClr val="tx1">
              <a:lumMod val="85000"/>
              <a:lumOff val="15000"/>
            </a:schemeClr>
          </a:solidFill>
          <a:latin typeface="+mn-lt"/>
          <a:ea typeface="+mn-ea"/>
          <a:cs typeface="+mn-cs"/>
        </a:defRPr>
      </a:lvl4pPr>
      <a:lvl5pPr marL="1828800" indent="-320040" algn="l" defTabSz="914400" rtl="0" eaLnBrk="1" latinLnBrk="0" hangingPunct="1">
        <a:spcBef>
          <a:spcPct val="20000"/>
        </a:spcBef>
        <a:buClr>
          <a:schemeClr val="accent1"/>
        </a:buClr>
        <a:buFont typeface="Wingdings" pitchFamily="2" charset="2"/>
        <a:buChar char=""/>
        <a:defRPr sz="1600" kern="1200">
          <a:solidFill>
            <a:schemeClr val="tx1">
              <a:lumMod val="85000"/>
              <a:lumOff val="15000"/>
            </a:schemeClr>
          </a:solidFill>
          <a:latin typeface="+mn-lt"/>
          <a:ea typeface="+mn-ea"/>
          <a:cs typeface="+mn-cs"/>
        </a:defRPr>
      </a:lvl5pPr>
      <a:lvl6pPr marL="214884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6pPr>
      <a:lvl7pPr marL="246888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7pPr>
      <a:lvl8pPr marL="278892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8pPr>
      <a:lvl9pPr marL="3108960" indent="-274320" algn="l" defTabSz="914400" rtl="0" eaLnBrk="1" latinLnBrk="0" hangingPunct="1">
        <a:spcBef>
          <a:spcPts val="400"/>
        </a:spcBef>
        <a:buClr>
          <a:schemeClr val="accent1"/>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7.xml"/><Relationship Id="rId1" Type="http://schemas.openxmlformats.org/officeDocument/2006/relationships/vmlDrawing" Target="../drawings/vmlDrawing2.vml"/><Relationship Id="rId6" Type="http://schemas.openxmlformats.org/officeDocument/2006/relationships/image" Target="../media/image17.wmf"/><Relationship Id="rId5" Type="http://schemas.openxmlformats.org/officeDocument/2006/relationships/oleObject" Target="../embeddings/oleObject4.bin"/><Relationship Id="rId4" Type="http://schemas.openxmlformats.org/officeDocument/2006/relationships/image" Target="../media/image16.w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6.xml"/><Relationship Id="rId1" Type="http://schemas.openxmlformats.org/officeDocument/2006/relationships/vmlDrawing" Target="../drawings/vmlDrawing1.vml"/><Relationship Id="rId6" Type="http://schemas.openxmlformats.org/officeDocument/2006/relationships/image" Target="../media/image9.wmf"/><Relationship Id="rId5" Type="http://schemas.openxmlformats.org/officeDocument/2006/relationships/oleObject" Target="../embeddings/oleObject2.bin"/><Relationship Id="rId4" Type="http://schemas.openxmlformats.org/officeDocument/2006/relationships/image" Target="../media/image8.wm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gif"/><Relationship Id="rId1" Type="http://schemas.microsoft.com/office/2007/relationships/media" Target="../media/media1.gif"/><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ctrTitle"/>
          </p:nvPr>
        </p:nvSpPr>
        <p:spPr>
          <a:xfrm>
            <a:off x="1187624" y="1340768"/>
            <a:ext cx="6777318" cy="1731982"/>
          </a:xfrm>
        </p:spPr>
        <p:txBody>
          <a:bodyPr/>
          <a:lstStyle/>
          <a:p>
            <a:r>
              <a:rPr lang="tr-TR" sz="4400" dirty="0" smtClean="0"/>
              <a:t>DİŞLİ SİSTEMLERİNDE YORULMA ANALİZİ</a:t>
            </a:r>
            <a:br>
              <a:rPr lang="tr-TR" sz="4400" dirty="0" smtClean="0"/>
            </a:br>
            <a:endParaRPr lang="tr-TR" sz="4400" dirty="0"/>
          </a:p>
        </p:txBody>
      </p:sp>
      <p:sp>
        <p:nvSpPr>
          <p:cNvPr id="3" name="Alt Başlık 2"/>
          <p:cNvSpPr>
            <a:spLocks noGrp="1"/>
          </p:cNvSpPr>
          <p:nvPr>
            <p:ph type="subTitle" idx="1"/>
          </p:nvPr>
        </p:nvSpPr>
        <p:spPr>
          <a:xfrm>
            <a:off x="1403648" y="4293096"/>
            <a:ext cx="6400800" cy="1752600"/>
          </a:xfrm>
        </p:spPr>
        <p:txBody>
          <a:bodyPr/>
          <a:lstStyle/>
          <a:p>
            <a:r>
              <a:rPr lang="tr-TR" dirty="0" smtClean="0"/>
              <a:t>STREÇ SARMA MAKİNASI ÜST YATAK DİŞLİ SİSTEMİ ANALİZİ</a:t>
            </a:r>
            <a:endParaRPr lang="tr-TR" dirty="0"/>
          </a:p>
        </p:txBody>
      </p:sp>
    </p:spTree>
    <p:extLst>
      <p:ext uri="{BB962C8B-B14F-4D97-AF65-F5344CB8AC3E}">
        <p14:creationId xmlns:p14="http://schemas.microsoft.com/office/powerpoint/2010/main" val="4932058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p:cNvSpPr txBox="1"/>
          <p:nvPr/>
        </p:nvSpPr>
        <p:spPr>
          <a:xfrm>
            <a:off x="467544" y="404664"/>
            <a:ext cx="8280920" cy="923330"/>
          </a:xfrm>
          <a:prstGeom prst="rect">
            <a:avLst/>
          </a:prstGeom>
          <a:noFill/>
        </p:spPr>
        <p:txBody>
          <a:bodyPr wrap="square" rtlCol="0">
            <a:spAutoFit/>
          </a:bodyPr>
          <a:lstStyle/>
          <a:p>
            <a:r>
              <a:rPr lang="tr-TR" dirty="0" smtClean="0"/>
              <a:t>Analizimizin </a:t>
            </a:r>
            <a:r>
              <a:rPr lang="tr-TR" dirty="0" err="1" smtClean="0"/>
              <a:t>dogru</a:t>
            </a:r>
            <a:r>
              <a:rPr lang="tr-TR" dirty="0" smtClean="0"/>
              <a:t> olabilmesi için dişliye uygulanan </a:t>
            </a:r>
            <a:r>
              <a:rPr lang="tr-TR" dirty="0" err="1" smtClean="0"/>
              <a:t>tork</a:t>
            </a:r>
            <a:r>
              <a:rPr lang="tr-TR" dirty="0" smtClean="0"/>
              <a:t> </a:t>
            </a:r>
            <a:r>
              <a:rPr lang="tr-TR" dirty="0" err="1" smtClean="0"/>
              <a:t>hesabınıda</a:t>
            </a:r>
            <a:r>
              <a:rPr lang="tr-TR" dirty="0" smtClean="0"/>
              <a:t> yaptık palet sarma makinamızda kullanılan </a:t>
            </a:r>
            <a:r>
              <a:rPr lang="tr-TR" dirty="0" err="1" smtClean="0"/>
              <a:t>redüktörlü</a:t>
            </a:r>
            <a:r>
              <a:rPr lang="tr-TR" dirty="0" smtClean="0"/>
              <a:t> motorun </a:t>
            </a:r>
            <a:r>
              <a:rPr lang="tr-TR" dirty="0" err="1" smtClean="0"/>
              <a:t>festo</a:t>
            </a:r>
            <a:r>
              <a:rPr lang="tr-TR" dirty="0" smtClean="0"/>
              <a:t> </a:t>
            </a:r>
            <a:r>
              <a:rPr lang="tr-TR" dirty="0" err="1" smtClean="0"/>
              <a:t>datasheet</a:t>
            </a:r>
            <a:r>
              <a:rPr lang="tr-TR" dirty="0" smtClean="0"/>
              <a:t> </a:t>
            </a:r>
            <a:r>
              <a:rPr lang="tr-TR" dirty="0" err="1" smtClean="0"/>
              <a:t>aldıgımız</a:t>
            </a:r>
            <a:r>
              <a:rPr lang="tr-TR" dirty="0" smtClean="0"/>
              <a:t> veriler ile </a:t>
            </a:r>
            <a:r>
              <a:rPr lang="tr-TR" dirty="0" err="1" smtClean="0"/>
              <a:t>tork</a:t>
            </a:r>
            <a:r>
              <a:rPr lang="tr-TR" dirty="0" smtClean="0"/>
              <a:t> hesabını yaptık sonuç:260,46 </a:t>
            </a:r>
            <a:r>
              <a:rPr lang="tr-TR" dirty="0" err="1" smtClean="0"/>
              <a:t>Nm</a:t>
            </a:r>
            <a:r>
              <a:rPr lang="tr-TR" dirty="0" smtClean="0"/>
              <a:t> çıktı</a:t>
            </a:r>
            <a:endParaRPr lang="tr-TR" dirty="0"/>
          </a:p>
        </p:txBody>
      </p:sp>
      <p:pic>
        <p:nvPicPr>
          <p:cNvPr id="4098" name="Picture 2" descr="F:\Dersler\Ansys sunum dosyası\tork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8144" y="2243527"/>
            <a:ext cx="8999719" cy="40324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19483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F:\Dersler\Ansys sunum dosyası\total deformasyon.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512" y="2132856"/>
            <a:ext cx="8467502" cy="3888357"/>
          </a:xfrm>
          <a:prstGeom prst="rect">
            <a:avLst/>
          </a:prstGeom>
          <a:noFill/>
          <a:extLst>
            <a:ext uri="{909E8E84-426E-40DD-AFC4-6F175D3DCCD1}">
              <a14:hiddenFill xmlns:a14="http://schemas.microsoft.com/office/drawing/2010/main">
                <a:solidFill>
                  <a:srgbClr val="FFFFFF"/>
                </a:solidFill>
              </a14:hiddenFill>
            </a:ext>
          </a:extLst>
        </p:spPr>
      </p:pic>
      <p:sp>
        <p:nvSpPr>
          <p:cNvPr id="2" name="Metin kutusu 1"/>
          <p:cNvSpPr txBox="1"/>
          <p:nvPr/>
        </p:nvSpPr>
        <p:spPr>
          <a:xfrm>
            <a:off x="323528" y="332656"/>
            <a:ext cx="8424936" cy="369332"/>
          </a:xfrm>
          <a:prstGeom prst="rect">
            <a:avLst/>
          </a:prstGeom>
          <a:noFill/>
        </p:spPr>
        <p:txBody>
          <a:bodyPr wrap="square" rtlCol="0">
            <a:spAutoFit/>
          </a:bodyPr>
          <a:lstStyle/>
          <a:p>
            <a:r>
              <a:rPr lang="tr-TR" dirty="0" smtClean="0"/>
              <a:t>Total deformasyon analizi</a:t>
            </a:r>
            <a:endParaRPr lang="tr-TR" dirty="0"/>
          </a:p>
        </p:txBody>
      </p:sp>
    </p:spTree>
    <p:extLst>
      <p:ext uri="{BB962C8B-B14F-4D97-AF65-F5344CB8AC3E}">
        <p14:creationId xmlns:p14="http://schemas.microsoft.com/office/powerpoint/2010/main" val="23360915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p:cNvSpPr txBox="1"/>
          <p:nvPr/>
        </p:nvSpPr>
        <p:spPr>
          <a:xfrm>
            <a:off x="539552" y="548680"/>
            <a:ext cx="7992888" cy="369332"/>
          </a:xfrm>
          <a:prstGeom prst="rect">
            <a:avLst/>
          </a:prstGeom>
          <a:noFill/>
        </p:spPr>
        <p:txBody>
          <a:bodyPr wrap="square" rtlCol="0">
            <a:spAutoFit/>
          </a:bodyPr>
          <a:lstStyle/>
          <a:p>
            <a:r>
              <a:rPr lang="tr-TR" dirty="0" err="1"/>
              <a:t>Equivalent</a:t>
            </a:r>
            <a:r>
              <a:rPr lang="tr-TR" dirty="0"/>
              <a:t> </a:t>
            </a:r>
            <a:r>
              <a:rPr lang="tr-TR" dirty="0" err="1"/>
              <a:t>Stress</a:t>
            </a:r>
            <a:endParaRPr lang="tr-TR" dirty="0"/>
          </a:p>
        </p:txBody>
      </p:sp>
      <p:pic>
        <p:nvPicPr>
          <p:cNvPr id="6146" name="Picture 2" descr="F:\Dersler\Ansys sunum dosyası\equvıed_Stress.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6052" y="1484784"/>
            <a:ext cx="9041542" cy="5112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57328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p:cNvSpPr txBox="1"/>
          <p:nvPr/>
        </p:nvSpPr>
        <p:spPr>
          <a:xfrm>
            <a:off x="611560" y="548680"/>
            <a:ext cx="8280920" cy="2031325"/>
          </a:xfrm>
          <a:prstGeom prst="rect">
            <a:avLst/>
          </a:prstGeom>
          <a:noFill/>
        </p:spPr>
        <p:txBody>
          <a:bodyPr wrap="square" rtlCol="0">
            <a:spAutoFit/>
          </a:bodyPr>
          <a:lstStyle/>
          <a:p>
            <a:r>
              <a:rPr lang="tr-TR" dirty="0" smtClean="0"/>
              <a:t>Bu analizde hesaplamazlar ne kadar </a:t>
            </a:r>
            <a:r>
              <a:rPr lang="tr-TR" dirty="0" err="1" smtClean="0"/>
              <a:t>dogru</a:t>
            </a:r>
            <a:r>
              <a:rPr lang="tr-TR" dirty="0" smtClean="0"/>
              <a:t> </a:t>
            </a:r>
            <a:r>
              <a:rPr lang="tr-TR" dirty="0" err="1" smtClean="0"/>
              <a:t>olsada</a:t>
            </a:r>
            <a:r>
              <a:rPr lang="tr-TR" dirty="0" smtClean="0"/>
              <a:t> gözden kaçırılan noktalar vardır ve bu durumdan dolayı analiz hatalı çıkmıştır analizde </a:t>
            </a:r>
            <a:r>
              <a:rPr lang="tr-TR" dirty="0" err="1" smtClean="0"/>
              <a:t>gördügünüz</a:t>
            </a:r>
            <a:r>
              <a:rPr lang="tr-TR" dirty="0" smtClean="0"/>
              <a:t> üzeri dişliler birbirinin içine giriyorlar bunun sebebi dişliler arası mesafeden mi diye düşünülüp hesaplamalarını </a:t>
            </a:r>
            <a:r>
              <a:rPr lang="tr-TR" dirty="0" err="1" smtClean="0"/>
              <a:t>yapıldıgında</a:t>
            </a:r>
            <a:r>
              <a:rPr lang="tr-TR" dirty="0" smtClean="0"/>
              <a:t> o kısımda hata </a:t>
            </a:r>
            <a:r>
              <a:rPr lang="tr-TR" dirty="0" err="1" smtClean="0"/>
              <a:t>olmadıgı</a:t>
            </a:r>
            <a:r>
              <a:rPr lang="tr-TR" dirty="0" smtClean="0"/>
              <a:t> anlaşıldı dişli çizimleri ilk başta denklemler yardımı ile çizildi sonra standart malzemeler </a:t>
            </a:r>
            <a:r>
              <a:rPr lang="tr-TR" dirty="0" err="1" smtClean="0"/>
              <a:t>toolbox</a:t>
            </a:r>
            <a:r>
              <a:rPr lang="tr-TR" dirty="0" smtClean="0"/>
              <a:t> menüsünden tekrardan revizyon edildi. Bizim burada amacımız analizi yaptığımız parçanın kullanım ömrünün nasıl arttırabiliriz.</a:t>
            </a:r>
            <a:endParaRPr lang="tr-TR" dirty="0"/>
          </a:p>
        </p:txBody>
      </p:sp>
      <p:graphicFrame>
        <p:nvGraphicFramePr>
          <p:cNvPr id="3" name="Nesne 2"/>
          <p:cNvGraphicFramePr>
            <a:graphicFrameLocks noChangeAspect="1"/>
          </p:cNvGraphicFramePr>
          <p:nvPr>
            <p:extLst>
              <p:ext uri="{D42A27DB-BD31-4B8C-83A1-F6EECF244321}">
                <p14:modId xmlns:p14="http://schemas.microsoft.com/office/powerpoint/2010/main" val="4055214715"/>
              </p:ext>
            </p:extLst>
          </p:nvPr>
        </p:nvGraphicFramePr>
        <p:xfrm>
          <a:off x="4427984" y="3356992"/>
          <a:ext cx="750887" cy="450850"/>
        </p:xfrm>
        <a:graphic>
          <a:graphicData uri="http://schemas.openxmlformats.org/presentationml/2006/ole">
            <mc:AlternateContent xmlns:mc="http://schemas.openxmlformats.org/markup-compatibility/2006">
              <mc:Choice xmlns:v="urn:schemas-microsoft-com:vml" Requires="v">
                <p:oleObj spid="_x0000_s7170" name="Paketleyici Kabuk Nesnesi" showAsIcon="1" r:id="rId3" imgW="750600" imgH="451080" progId="Package">
                  <p:embed/>
                </p:oleObj>
              </mc:Choice>
              <mc:Fallback>
                <p:oleObj name="Paketleyici Kabuk Nesnesi" showAsIcon="1" r:id="rId3" imgW="750600" imgH="451080" progId="Package">
                  <p:embed/>
                  <p:pic>
                    <p:nvPicPr>
                      <p:cNvPr id="0" name=""/>
                      <p:cNvPicPr/>
                      <p:nvPr/>
                    </p:nvPicPr>
                    <p:blipFill>
                      <a:blip r:embed="rId4"/>
                      <a:stretch>
                        <a:fillRect/>
                      </a:stretch>
                    </p:blipFill>
                    <p:spPr>
                      <a:xfrm>
                        <a:off x="4427984" y="3356992"/>
                        <a:ext cx="750887" cy="450850"/>
                      </a:xfrm>
                      <a:prstGeom prst="rect">
                        <a:avLst/>
                      </a:prstGeom>
                    </p:spPr>
                  </p:pic>
                </p:oleObj>
              </mc:Fallback>
            </mc:AlternateContent>
          </a:graphicData>
        </a:graphic>
      </p:graphicFrame>
      <p:sp>
        <p:nvSpPr>
          <p:cNvPr id="4" name="Sağ Ok 3"/>
          <p:cNvSpPr/>
          <p:nvPr/>
        </p:nvSpPr>
        <p:spPr>
          <a:xfrm>
            <a:off x="2758480" y="4653136"/>
            <a:ext cx="1584176"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 name="Metin kutusu 4"/>
          <p:cNvSpPr txBox="1"/>
          <p:nvPr/>
        </p:nvSpPr>
        <p:spPr>
          <a:xfrm>
            <a:off x="624290" y="3572108"/>
            <a:ext cx="1872208" cy="369332"/>
          </a:xfrm>
          <a:prstGeom prst="rect">
            <a:avLst/>
          </a:prstGeom>
          <a:noFill/>
        </p:spPr>
        <p:txBody>
          <a:bodyPr wrap="square" rtlCol="0">
            <a:spAutoFit/>
          </a:bodyPr>
          <a:lstStyle/>
          <a:p>
            <a:r>
              <a:rPr lang="tr-TR" dirty="0" smtClean="0"/>
              <a:t>SOLİDWORKS </a:t>
            </a:r>
            <a:endParaRPr lang="tr-TR" dirty="0"/>
          </a:p>
        </p:txBody>
      </p:sp>
      <p:graphicFrame>
        <p:nvGraphicFramePr>
          <p:cNvPr id="6" name="Nesne 5"/>
          <p:cNvGraphicFramePr>
            <a:graphicFrameLocks noChangeAspect="1"/>
          </p:cNvGraphicFramePr>
          <p:nvPr>
            <p:extLst>
              <p:ext uri="{D42A27DB-BD31-4B8C-83A1-F6EECF244321}">
                <p14:modId xmlns:p14="http://schemas.microsoft.com/office/powerpoint/2010/main" val="353462873"/>
              </p:ext>
            </p:extLst>
          </p:nvPr>
        </p:nvGraphicFramePr>
        <p:xfrm>
          <a:off x="4644008" y="4653136"/>
          <a:ext cx="600075" cy="450850"/>
        </p:xfrm>
        <a:graphic>
          <a:graphicData uri="http://schemas.openxmlformats.org/presentationml/2006/ole">
            <mc:AlternateContent xmlns:mc="http://schemas.openxmlformats.org/markup-compatibility/2006">
              <mc:Choice xmlns:v="urn:schemas-microsoft-com:vml" Requires="v">
                <p:oleObj spid="_x0000_s7171" name="Paketleyici Kabuk Nesnesi" showAsIcon="1" r:id="rId5" imgW="600480" imgH="451080" progId="Package">
                  <p:embed/>
                </p:oleObj>
              </mc:Choice>
              <mc:Fallback>
                <p:oleObj name="Paketleyici Kabuk Nesnesi" showAsIcon="1" r:id="rId5" imgW="600480" imgH="451080" progId="Package">
                  <p:embed/>
                  <p:pic>
                    <p:nvPicPr>
                      <p:cNvPr id="0" name=""/>
                      <p:cNvPicPr/>
                      <p:nvPr/>
                    </p:nvPicPr>
                    <p:blipFill>
                      <a:blip r:embed="rId6"/>
                      <a:stretch>
                        <a:fillRect/>
                      </a:stretch>
                    </p:blipFill>
                    <p:spPr>
                      <a:xfrm>
                        <a:off x="4644008" y="4653136"/>
                        <a:ext cx="600075" cy="450850"/>
                      </a:xfrm>
                      <a:prstGeom prst="rect">
                        <a:avLst/>
                      </a:prstGeom>
                    </p:spPr>
                  </p:pic>
                </p:oleObj>
              </mc:Fallback>
            </mc:AlternateContent>
          </a:graphicData>
        </a:graphic>
      </p:graphicFrame>
      <p:sp>
        <p:nvSpPr>
          <p:cNvPr id="7" name="Sağ Ok 6"/>
          <p:cNvSpPr/>
          <p:nvPr/>
        </p:nvSpPr>
        <p:spPr>
          <a:xfrm>
            <a:off x="2780184" y="3581400"/>
            <a:ext cx="1584176"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Metin kutusu 7"/>
          <p:cNvSpPr txBox="1"/>
          <p:nvPr/>
        </p:nvSpPr>
        <p:spPr>
          <a:xfrm>
            <a:off x="1115616" y="4659542"/>
            <a:ext cx="1872208" cy="369332"/>
          </a:xfrm>
          <a:prstGeom prst="rect">
            <a:avLst/>
          </a:prstGeom>
          <a:noFill/>
        </p:spPr>
        <p:txBody>
          <a:bodyPr wrap="square" rtlCol="0">
            <a:spAutoFit/>
          </a:bodyPr>
          <a:lstStyle/>
          <a:p>
            <a:r>
              <a:rPr lang="tr-TR" dirty="0" smtClean="0"/>
              <a:t>ANSYS </a:t>
            </a:r>
            <a:endParaRPr lang="tr-TR" dirty="0"/>
          </a:p>
        </p:txBody>
      </p:sp>
    </p:spTree>
    <p:extLst>
      <p:ext uri="{BB962C8B-B14F-4D97-AF65-F5344CB8AC3E}">
        <p14:creationId xmlns:p14="http://schemas.microsoft.com/office/powerpoint/2010/main" val="41735338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p:cNvSpPr txBox="1"/>
          <p:nvPr/>
        </p:nvSpPr>
        <p:spPr>
          <a:xfrm>
            <a:off x="251520" y="980728"/>
            <a:ext cx="8568952" cy="646331"/>
          </a:xfrm>
          <a:prstGeom prst="rect">
            <a:avLst/>
          </a:prstGeom>
          <a:noFill/>
        </p:spPr>
        <p:txBody>
          <a:bodyPr wrap="square" rtlCol="0">
            <a:spAutoFit/>
          </a:bodyPr>
          <a:lstStyle/>
          <a:p>
            <a:r>
              <a:rPr lang="tr-TR" sz="3600" b="1" dirty="0" smtClean="0"/>
              <a:t>Beni </a:t>
            </a:r>
            <a:r>
              <a:rPr lang="tr-TR" sz="3600" b="1" dirty="0" err="1" smtClean="0"/>
              <a:t>dinlediginiz</a:t>
            </a:r>
            <a:r>
              <a:rPr lang="tr-TR" sz="3600" b="1" dirty="0" smtClean="0"/>
              <a:t> için teşekkür ederim.</a:t>
            </a:r>
            <a:endParaRPr lang="tr-TR" sz="3600" b="1" dirty="0"/>
          </a:p>
        </p:txBody>
      </p:sp>
      <p:sp>
        <p:nvSpPr>
          <p:cNvPr id="3" name="Metin kutusu 2"/>
          <p:cNvSpPr txBox="1"/>
          <p:nvPr/>
        </p:nvSpPr>
        <p:spPr>
          <a:xfrm>
            <a:off x="3995936" y="2276872"/>
            <a:ext cx="4680520" cy="646331"/>
          </a:xfrm>
          <a:prstGeom prst="rect">
            <a:avLst/>
          </a:prstGeom>
          <a:noFill/>
        </p:spPr>
        <p:txBody>
          <a:bodyPr wrap="square" rtlCol="0">
            <a:spAutoFit/>
          </a:bodyPr>
          <a:lstStyle/>
          <a:p>
            <a:r>
              <a:rPr lang="tr-TR" b="1" dirty="0" smtClean="0"/>
              <a:t>MUHAMMED </a:t>
            </a:r>
          </a:p>
          <a:p>
            <a:r>
              <a:rPr lang="tr-TR" b="1" dirty="0"/>
              <a:t> </a:t>
            </a:r>
            <a:r>
              <a:rPr lang="tr-TR" b="1" dirty="0" smtClean="0"/>
              <a:t>                           KARAARSLAN</a:t>
            </a:r>
            <a:endParaRPr lang="tr-TR" b="1" dirty="0"/>
          </a:p>
        </p:txBody>
      </p:sp>
    </p:spTree>
    <p:extLst>
      <p:ext uri="{BB962C8B-B14F-4D97-AF65-F5344CB8AC3E}">
        <p14:creationId xmlns:p14="http://schemas.microsoft.com/office/powerpoint/2010/main" val="26052401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z="1600" b="1" dirty="0"/>
              <a:t>Dişliler Hakkında Genel </a:t>
            </a:r>
            <a:r>
              <a:rPr lang="tr-TR" sz="1600" b="1" dirty="0" smtClean="0"/>
              <a:t>Bilgiler</a:t>
            </a:r>
            <a:r>
              <a:rPr lang="tr-TR" sz="1600" dirty="0" smtClean="0"/>
              <a:t/>
            </a:r>
            <a:br>
              <a:rPr lang="tr-TR" sz="1600" dirty="0" smtClean="0"/>
            </a:br>
            <a:r>
              <a:rPr lang="tr-TR" sz="1600" dirty="0" smtClean="0"/>
              <a:t> </a:t>
            </a:r>
            <a:r>
              <a:rPr lang="tr-TR" sz="1600" dirty="0"/>
              <a:t>Dişliler hareketli mekanizma veya makinelerde </a:t>
            </a:r>
            <a:r>
              <a:rPr lang="tr-TR" sz="1600" dirty="0" smtClean="0"/>
              <a:t>hareketin </a:t>
            </a:r>
            <a:r>
              <a:rPr lang="tr-TR" sz="1600" dirty="0"/>
              <a:t>bir noktadan başka bir noktaya aktarılmasında, hareket tipinin değiştirilmesinde (</a:t>
            </a:r>
            <a:r>
              <a:rPr lang="tr-TR" sz="1600" dirty="0" err="1"/>
              <a:t>örn</a:t>
            </a:r>
            <a:r>
              <a:rPr lang="tr-TR" sz="1600" dirty="0"/>
              <a:t>. doğrusal bir hareketin dairesel bir harekete çevrilmesi) veya mekanizmalarda ve makinelerdeki </a:t>
            </a:r>
            <a:r>
              <a:rPr lang="tr-TR" sz="1600" dirty="0" err="1"/>
              <a:t>haraket</a:t>
            </a:r>
            <a:r>
              <a:rPr lang="tr-TR" sz="1600" dirty="0"/>
              <a:t> enerjisinin dönüştürülmesinde kullanılan makine elamanlarıdır. </a:t>
            </a:r>
          </a:p>
        </p:txBody>
      </p:sp>
      <p:pic>
        <p:nvPicPr>
          <p:cNvPr id="1026" name="Picture 2" descr="F:\Dersler\Ansys sunum dosyası\WhatsApp Image 2022-06-03 at 11.40.01 (1).jpe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6367" t="5653" r="4166" b="28495"/>
          <a:stretch/>
        </p:blipFill>
        <p:spPr bwMode="auto">
          <a:xfrm>
            <a:off x="2483768" y="2204864"/>
            <a:ext cx="4069492" cy="39788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60142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Dersler\Ansys sunum dosyası\Ekran Alıntısı.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2924944"/>
            <a:ext cx="8755063" cy="2857500"/>
          </a:xfrm>
          <a:prstGeom prst="rect">
            <a:avLst/>
          </a:prstGeom>
          <a:noFill/>
          <a:extLst>
            <a:ext uri="{909E8E84-426E-40DD-AFC4-6F175D3DCCD1}">
              <a14:hiddenFill xmlns:a14="http://schemas.microsoft.com/office/drawing/2010/main">
                <a:solidFill>
                  <a:srgbClr val="FFFFFF"/>
                </a:solidFill>
              </a14:hiddenFill>
            </a:ext>
          </a:extLst>
        </p:spPr>
      </p:pic>
      <p:sp>
        <p:nvSpPr>
          <p:cNvPr id="2" name="Başlık 1"/>
          <p:cNvSpPr>
            <a:spLocks noGrp="1"/>
          </p:cNvSpPr>
          <p:nvPr>
            <p:ph type="title"/>
          </p:nvPr>
        </p:nvSpPr>
        <p:spPr/>
        <p:txBody>
          <a:bodyPr/>
          <a:lstStyle/>
          <a:p>
            <a:r>
              <a:rPr lang="tr-TR" sz="1800" b="1" dirty="0">
                <a:solidFill>
                  <a:schemeClr val="tx1"/>
                </a:solidFill>
              </a:rPr>
              <a:t>Düz (Alın) </a:t>
            </a:r>
            <a:r>
              <a:rPr lang="tr-TR" sz="1800" b="1" dirty="0" smtClean="0">
                <a:solidFill>
                  <a:schemeClr val="tx1"/>
                </a:solidFill>
              </a:rPr>
              <a:t>Dişliler</a:t>
            </a:r>
            <a:br>
              <a:rPr lang="tr-TR" sz="1800" b="1" dirty="0" smtClean="0">
                <a:solidFill>
                  <a:schemeClr val="tx1"/>
                </a:solidFill>
              </a:rPr>
            </a:br>
            <a:r>
              <a:rPr lang="tr-TR" sz="1800" b="1" dirty="0" smtClean="0">
                <a:solidFill>
                  <a:schemeClr val="tx1"/>
                </a:solidFill>
              </a:rPr>
              <a:t> </a:t>
            </a:r>
            <a:r>
              <a:rPr lang="tr-TR" sz="1800" dirty="0"/>
              <a:t>Bu dişli tipleri en basit dişli tipidir. Basit olmaları ve ucuz üretim maliyetlerinden dolayı günümüzde ve geçmişte en çok kullanılan dişli tipidir. Dişli dişleri dairesel bir mil üzerine merkez eksenine paralel olacak şekilde dizilmiştir</a:t>
            </a:r>
          </a:p>
        </p:txBody>
      </p:sp>
    </p:spTree>
    <p:extLst>
      <p:ext uri="{BB962C8B-B14F-4D97-AF65-F5344CB8AC3E}">
        <p14:creationId xmlns:p14="http://schemas.microsoft.com/office/powerpoint/2010/main" val="29230990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z="2400" dirty="0"/>
              <a:t>DIN 876 normuna göre dişlilerin geometrisi kritik ölçüleri </a:t>
            </a:r>
            <a:r>
              <a:rPr lang="tr-TR" sz="2400" dirty="0" smtClean="0"/>
              <a:t>gösterilmiştir.</a:t>
            </a:r>
            <a:endParaRPr lang="tr-TR" sz="2400" dirty="0"/>
          </a:p>
        </p:txBody>
      </p:sp>
      <p:pic>
        <p:nvPicPr>
          <p:cNvPr id="3075" name="Picture 3" descr="F:\Dersler\Ansys sunum dosyası\Ekran Alıntısı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3808" y="2276872"/>
            <a:ext cx="3695103" cy="4104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588567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b="1" dirty="0" smtClean="0"/>
              <a:t>STREÇ SARMA MAKİNESİ TANIMI</a:t>
            </a:r>
            <a:r>
              <a:rPr lang="tr-TR" b="1" dirty="0"/>
              <a:t/>
            </a:r>
            <a:br>
              <a:rPr lang="tr-TR" b="1" dirty="0"/>
            </a:br>
            <a:endParaRPr lang="tr-TR" dirty="0"/>
          </a:p>
        </p:txBody>
      </p:sp>
      <p:pic>
        <p:nvPicPr>
          <p:cNvPr id="4098" name="Picture 2" descr="F:\Dersler\Ansys sunum dosyası\Ekran Alıntısı2.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91680" y="2132856"/>
            <a:ext cx="5561620" cy="43430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737514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z="1800" dirty="0" err="1"/>
              <a:t>Streç</a:t>
            </a:r>
            <a:r>
              <a:rPr lang="tr-TR" sz="1800" dirty="0"/>
              <a:t> sarma makineleri sarım alanına konveyörler yardımıyla getirilen ürünlerin </a:t>
            </a:r>
            <a:r>
              <a:rPr lang="tr-TR" sz="1800" dirty="0" err="1"/>
              <a:t>streçlenmesini</a:t>
            </a:r>
            <a:r>
              <a:rPr lang="tr-TR" sz="1800" dirty="0"/>
              <a:t> sağlar. Bu yaparken ürünlerin etrafında dairesel olarak dönen bir kol kullanır. Bu kol yardımı ile açıcı kafa aparatı dikey eksende hareket eder ve büyüklüğüne göre saatte belli miktarda palet </a:t>
            </a:r>
            <a:r>
              <a:rPr lang="tr-TR" sz="1800" dirty="0" err="1"/>
              <a:t>streçleyebilir</a:t>
            </a:r>
            <a:r>
              <a:rPr lang="tr-TR" sz="1800" dirty="0"/>
              <a:t>. Bazen </a:t>
            </a:r>
            <a:r>
              <a:rPr lang="tr-TR" sz="1800" dirty="0" err="1"/>
              <a:t>streç</a:t>
            </a:r>
            <a:r>
              <a:rPr lang="tr-TR" sz="1800" dirty="0"/>
              <a:t> sarım makinası diye de isimlendirilirler.</a:t>
            </a:r>
          </a:p>
        </p:txBody>
      </p:sp>
      <p:sp>
        <p:nvSpPr>
          <p:cNvPr id="3" name="Metin kutusu 2"/>
          <p:cNvSpPr txBox="1"/>
          <p:nvPr/>
        </p:nvSpPr>
        <p:spPr>
          <a:xfrm>
            <a:off x="971600" y="2276872"/>
            <a:ext cx="6840760" cy="3693319"/>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tr-TR" b="1" dirty="0"/>
              <a:t>Nasıl Çalışır</a:t>
            </a:r>
            <a:r>
              <a:rPr lang="tr-TR" b="1" dirty="0" smtClean="0"/>
              <a:t>?</a:t>
            </a:r>
          </a:p>
          <a:p>
            <a:endParaRPr lang="tr-TR" b="1" dirty="0"/>
          </a:p>
          <a:p>
            <a:r>
              <a:rPr lang="tr-TR" dirty="0"/>
              <a:t>– </a:t>
            </a:r>
            <a:r>
              <a:rPr lang="tr-TR" dirty="0" err="1"/>
              <a:t>Streçleme</a:t>
            </a:r>
            <a:r>
              <a:rPr lang="tr-TR" dirty="0"/>
              <a:t> Makinesi </a:t>
            </a:r>
            <a:r>
              <a:rPr lang="tr-TR" dirty="0" err="1"/>
              <a:t>paletleme</a:t>
            </a:r>
            <a:r>
              <a:rPr lang="tr-TR" dirty="0"/>
              <a:t> hattında bulunan çıkış konveyörünün arkasına montajlanır.</a:t>
            </a:r>
            <a:br>
              <a:rPr lang="tr-TR" dirty="0"/>
            </a:br>
            <a:r>
              <a:rPr lang="tr-TR" dirty="0"/>
              <a:t>– Çıkış konveyörü içerisinden gelen palet otomatik olarak içeri doğru alınır.</a:t>
            </a:r>
            <a:br>
              <a:rPr lang="tr-TR" dirty="0"/>
            </a:br>
            <a:r>
              <a:rPr lang="tr-TR" dirty="0"/>
              <a:t>– İçeri giren palet, paletin en alttan sarılmaya başlanması için kaldırma mekanizması ile kaldırılır.</a:t>
            </a:r>
            <a:br>
              <a:rPr lang="tr-TR" dirty="0"/>
            </a:br>
            <a:r>
              <a:rPr lang="tr-TR" dirty="0"/>
              <a:t>– Alttan başlayan sarım üste kadar devam eder ve tekrar alta iner.</a:t>
            </a:r>
            <a:br>
              <a:rPr lang="tr-TR" dirty="0"/>
            </a:br>
            <a:r>
              <a:rPr lang="tr-TR" dirty="0"/>
              <a:t>– Sarım işlemi bitince otomatik tutma ile </a:t>
            </a:r>
            <a:r>
              <a:rPr lang="tr-TR" dirty="0" err="1"/>
              <a:t>streç</a:t>
            </a:r>
            <a:r>
              <a:rPr lang="tr-TR" dirty="0"/>
              <a:t> tutulur, sonra yapıştırılır ve paletteki ucu kesilerek hattan dışarı çıkarılır.</a:t>
            </a:r>
          </a:p>
          <a:p>
            <a:endParaRPr lang="tr-TR" dirty="0"/>
          </a:p>
        </p:txBody>
      </p:sp>
      <p:graphicFrame>
        <p:nvGraphicFramePr>
          <p:cNvPr id="5" name="Nesne 4"/>
          <p:cNvGraphicFramePr>
            <a:graphicFrameLocks noChangeAspect="1"/>
          </p:cNvGraphicFramePr>
          <p:nvPr>
            <p:extLst>
              <p:ext uri="{D42A27DB-BD31-4B8C-83A1-F6EECF244321}">
                <p14:modId xmlns:p14="http://schemas.microsoft.com/office/powerpoint/2010/main" val="2983948449"/>
              </p:ext>
            </p:extLst>
          </p:nvPr>
        </p:nvGraphicFramePr>
        <p:xfrm>
          <a:off x="6948264" y="6165304"/>
          <a:ext cx="1668463" cy="450850"/>
        </p:xfrm>
        <a:graphic>
          <a:graphicData uri="http://schemas.openxmlformats.org/presentationml/2006/ole">
            <mc:AlternateContent xmlns:mc="http://schemas.openxmlformats.org/markup-compatibility/2006">
              <mc:Choice xmlns:v="urn:schemas-microsoft-com:vml" Requires="v">
                <p:oleObj spid="_x0000_s1039" name="Paketleyici Kabuk Nesnesi" showAsIcon="1" r:id="rId3" imgW="1668240" imgH="451080" progId="Package">
                  <p:embed/>
                </p:oleObj>
              </mc:Choice>
              <mc:Fallback>
                <p:oleObj name="Paketleyici Kabuk Nesnesi" showAsIcon="1" r:id="rId3" imgW="1668240" imgH="451080" progId="Package">
                  <p:embed/>
                  <p:pic>
                    <p:nvPicPr>
                      <p:cNvPr id="0" name=""/>
                      <p:cNvPicPr/>
                      <p:nvPr/>
                    </p:nvPicPr>
                    <p:blipFill>
                      <a:blip r:embed="rId4"/>
                      <a:stretch>
                        <a:fillRect/>
                      </a:stretch>
                    </p:blipFill>
                    <p:spPr>
                      <a:xfrm>
                        <a:off x="6948264" y="6165304"/>
                        <a:ext cx="1668463" cy="450850"/>
                      </a:xfrm>
                      <a:prstGeom prst="rect">
                        <a:avLst/>
                      </a:prstGeom>
                    </p:spPr>
                  </p:pic>
                </p:oleObj>
              </mc:Fallback>
            </mc:AlternateContent>
          </a:graphicData>
        </a:graphic>
      </p:graphicFrame>
      <p:sp>
        <p:nvSpPr>
          <p:cNvPr id="7" name="Köşeli Çift Ayraç 6"/>
          <p:cNvSpPr/>
          <p:nvPr/>
        </p:nvSpPr>
        <p:spPr>
          <a:xfrm>
            <a:off x="5868144" y="6237312"/>
            <a:ext cx="1080120" cy="216024"/>
          </a:xfrm>
          <a:prstGeom prst="chevr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050" dirty="0" smtClean="0">
                <a:solidFill>
                  <a:srgbClr val="FF0000"/>
                </a:solidFill>
              </a:rPr>
              <a:t>VİDEO</a:t>
            </a:r>
            <a:endParaRPr lang="tr-TR" sz="1050" dirty="0">
              <a:solidFill>
                <a:schemeClr val="tx1"/>
              </a:solidFill>
            </a:endParaRPr>
          </a:p>
        </p:txBody>
      </p:sp>
      <p:graphicFrame>
        <p:nvGraphicFramePr>
          <p:cNvPr id="8" name="Nesne 7"/>
          <p:cNvGraphicFramePr>
            <a:graphicFrameLocks noChangeAspect="1"/>
          </p:cNvGraphicFramePr>
          <p:nvPr>
            <p:extLst>
              <p:ext uri="{D42A27DB-BD31-4B8C-83A1-F6EECF244321}">
                <p14:modId xmlns:p14="http://schemas.microsoft.com/office/powerpoint/2010/main" val="1038690432"/>
              </p:ext>
            </p:extLst>
          </p:nvPr>
        </p:nvGraphicFramePr>
        <p:xfrm>
          <a:off x="2843808" y="6056933"/>
          <a:ext cx="805984" cy="576782"/>
        </p:xfrm>
        <a:graphic>
          <a:graphicData uri="http://schemas.openxmlformats.org/presentationml/2006/ole">
            <mc:AlternateContent xmlns:mc="http://schemas.openxmlformats.org/markup-compatibility/2006">
              <mc:Choice xmlns:v="urn:schemas-microsoft-com:vml" Requires="v">
                <p:oleObj spid="_x0000_s1040" name="eDrawings" r:id="rId5" imgW="3048120" imgH="2181240" progId="EDrawingOfficeAutomator.Document">
                  <p:embed/>
                </p:oleObj>
              </mc:Choice>
              <mc:Fallback>
                <p:oleObj name="eDrawings" r:id="rId5" imgW="3048120" imgH="2181240" progId="EDrawingOfficeAutomator.Document">
                  <p:embed/>
                  <p:pic>
                    <p:nvPicPr>
                      <p:cNvPr id="0" name=""/>
                      <p:cNvPicPr/>
                      <p:nvPr/>
                    </p:nvPicPr>
                    <p:blipFill>
                      <a:blip r:embed="rId6"/>
                      <a:stretch>
                        <a:fillRect/>
                      </a:stretch>
                    </p:blipFill>
                    <p:spPr>
                      <a:xfrm>
                        <a:off x="2843808" y="6056933"/>
                        <a:ext cx="805984" cy="576782"/>
                      </a:xfrm>
                      <a:prstGeom prst="rect">
                        <a:avLst/>
                      </a:prstGeom>
                    </p:spPr>
                  </p:pic>
                </p:oleObj>
              </mc:Fallback>
            </mc:AlternateContent>
          </a:graphicData>
        </a:graphic>
      </p:graphicFrame>
      <p:sp>
        <p:nvSpPr>
          <p:cNvPr id="9" name="Köşeli Çift Ayraç 8"/>
          <p:cNvSpPr/>
          <p:nvPr/>
        </p:nvSpPr>
        <p:spPr>
          <a:xfrm>
            <a:off x="1475656" y="6237312"/>
            <a:ext cx="1080120" cy="216024"/>
          </a:xfrm>
          <a:prstGeom prst="chevron">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900" dirty="0" smtClean="0">
                <a:solidFill>
                  <a:srgbClr val="FF0000"/>
                </a:solidFill>
              </a:rPr>
              <a:t>DRAWINGS</a:t>
            </a:r>
            <a:endParaRPr lang="tr-TR" sz="900" dirty="0">
              <a:solidFill>
                <a:schemeClr val="tx1"/>
              </a:solidFill>
            </a:endParaRPr>
          </a:p>
        </p:txBody>
      </p:sp>
    </p:spTree>
    <p:extLst>
      <p:ext uri="{BB962C8B-B14F-4D97-AF65-F5344CB8AC3E}">
        <p14:creationId xmlns:p14="http://schemas.microsoft.com/office/powerpoint/2010/main" val="10789515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r>
              <a:rPr lang="tr-TR" sz="4800" dirty="0" smtClean="0"/>
              <a:t>YORULMA ANALİZİ </a:t>
            </a:r>
            <a:endParaRPr lang="tr-TR" sz="4800" dirty="0"/>
          </a:p>
        </p:txBody>
      </p:sp>
      <p:pic>
        <p:nvPicPr>
          <p:cNvPr id="4" name="fatigue-gif.gi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436096" y="2132856"/>
            <a:ext cx="3384376" cy="2538282"/>
          </a:xfrm>
          <a:prstGeom prst="rect">
            <a:avLst/>
          </a:prstGeom>
        </p:spPr>
      </p:pic>
      <p:sp>
        <p:nvSpPr>
          <p:cNvPr id="5" name="Metin kutusu 4"/>
          <p:cNvSpPr txBox="1"/>
          <p:nvPr/>
        </p:nvSpPr>
        <p:spPr>
          <a:xfrm>
            <a:off x="1115616" y="2348880"/>
            <a:ext cx="4176464" cy="2585323"/>
          </a:xfrm>
          <a:prstGeom prst="rect">
            <a:avLst/>
          </a:prstGeom>
          <a:noFill/>
        </p:spPr>
        <p:txBody>
          <a:bodyPr wrap="square" rtlCol="0">
            <a:spAutoFit/>
          </a:bodyPr>
          <a:lstStyle/>
          <a:p>
            <a:r>
              <a:rPr lang="tr-TR" dirty="0">
                <a:solidFill>
                  <a:schemeClr val="tx2"/>
                </a:solidFill>
              </a:rPr>
              <a:t>Normalde tek sefer uygulandığında herhangi bir hasar meydana getirmeyecek seviyede olan, ancak tekrarlı şekilde uygulandığında çatlak veya kırılma şeklinde hasar meydana gelme durumudur. Diğer bir ifade ile, değişken gerilmeler altında malzemenin iç yapısında meydana gelen değişimlerdir.</a:t>
            </a:r>
          </a:p>
        </p:txBody>
      </p:sp>
    </p:spTree>
    <p:extLst>
      <p:ext uri="{BB962C8B-B14F-4D97-AF65-F5344CB8AC3E}">
        <p14:creationId xmlns:p14="http://schemas.microsoft.com/office/powerpoint/2010/main" val="39649848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p:cNvSpPr txBox="1"/>
          <p:nvPr/>
        </p:nvSpPr>
        <p:spPr>
          <a:xfrm>
            <a:off x="395536" y="548680"/>
            <a:ext cx="8568952" cy="1200329"/>
          </a:xfrm>
          <a:prstGeom prst="rect">
            <a:avLst/>
          </a:prstGeom>
          <a:noFill/>
        </p:spPr>
        <p:txBody>
          <a:bodyPr wrap="square" rtlCol="0">
            <a:spAutoFit/>
          </a:bodyPr>
          <a:lstStyle/>
          <a:p>
            <a:r>
              <a:rPr lang="tr-TR" dirty="0" smtClean="0"/>
              <a:t>Yorulma analizi yapabilmek için ilk başta statik analiz yapılması gerekir. Statik analiz içinde malzememiz yapısal çelik </a:t>
            </a:r>
            <a:r>
              <a:rPr lang="tr-TR" dirty="0" err="1" smtClean="0"/>
              <a:t>ansys</a:t>
            </a:r>
            <a:r>
              <a:rPr lang="tr-TR" dirty="0" smtClean="0"/>
              <a:t> üzerinden otomatik olarak atanmaktadır. Bizim burada yaptığımız </a:t>
            </a:r>
            <a:r>
              <a:rPr lang="tr-TR" dirty="0" err="1" smtClean="0"/>
              <a:t>dogru</a:t>
            </a:r>
            <a:r>
              <a:rPr lang="tr-TR" dirty="0" smtClean="0"/>
              <a:t> bir analiz yapmak </a:t>
            </a:r>
            <a:r>
              <a:rPr lang="tr-TR" dirty="0" err="1" smtClean="0"/>
              <a:t>mesch</a:t>
            </a:r>
            <a:r>
              <a:rPr lang="tr-TR" dirty="0" smtClean="0"/>
              <a:t> kalitesi </a:t>
            </a:r>
            <a:r>
              <a:rPr lang="tr-TR" dirty="0" err="1" smtClean="0"/>
              <a:t>ayarlayalamaktır</a:t>
            </a:r>
            <a:r>
              <a:rPr lang="tr-TR" dirty="0" smtClean="0"/>
              <a:t>.</a:t>
            </a:r>
            <a:endParaRPr lang="tr-TR" dirty="0"/>
          </a:p>
        </p:txBody>
      </p:sp>
      <p:pic>
        <p:nvPicPr>
          <p:cNvPr id="2050" name="Picture 2" descr="F:\Dersler\Ansys sunum dosyası\mesh kısmı.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2132856"/>
            <a:ext cx="8035602" cy="39633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94732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p:cNvSpPr txBox="1"/>
          <p:nvPr/>
        </p:nvSpPr>
        <p:spPr>
          <a:xfrm>
            <a:off x="251520" y="476672"/>
            <a:ext cx="8568952" cy="1200329"/>
          </a:xfrm>
          <a:prstGeom prst="rect">
            <a:avLst/>
          </a:prstGeom>
          <a:noFill/>
        </p:spPr>
        <p:txBody>
          <a:bodyPr wrap="square" rtlCol="0">
            <a:spAutoFit/>
          </a:bodyPr>
          <a:lstStyle/>
          <a:p>
            <a:r>
              <a:rPr lang="tr-TR" dirty="0" err="1" smtClean="0"/>
              <a:t>Mesch</a:t>
            </a:r>
            <a:r>
              <a:rPr lang="tr-TR" dirty="0" smtClean="0"/>
              <a:t> işlemi bittikten sonra statik analize geçiyoruz ilk yaptığımız işlem dişli sistemini gövde üzerinden sınır şartlarını vermek olacak </a:t>
            </a:r>
            <a:r>
              <a:rPr lang="tr-TR" dirty="0" err="1" smtClean="0"/>
              <a:t>aşagıda</a:t>
            </a:r>
            <a:r>
              <a:rPr lang="tr-TR" dirty="0" smtClean="0"/>
              <a:t> dönme işlemi için 3,46 </a:t>
            </a:r>
            <a:r>
              <a:rPr lang="tr-TR" dirty="0" err="1" smtClean="0"/>
              <a:t>rad</a:t>
            </a:r>
            <a:r>
              <a:rPr lang="tr-TR" dirty="0" smtClean="0"/>
              <a:t>/s bulduk bunun </a:t>
            </a:r>
            <a:r>
              <a:rPr lang="tr-TR" dirty="0" err="1" smtClean="0"/>
              <a:t>hesaplamasınıda</a:t>
            </a:r>
            <a:r>
              <a:rPr lang="tr-TR" dirty="0" smtClean="0"/>
              <a:t> makine dakikada 33 devir </a:t>
            </a:r>
            <a:r>
              <a:rPr lang="tr-TR" dirty="0" err="1" smtClean="0"/>
              <a:t>yaptıgından</a:t>
            </a:r>
            <a:r>
              <a:rPr lang="tr-TR" dirty="0" smtClean="0"/>
              <a:t> formülleri kullanarak bulunmuştur.</a:t>
            </a:r>
            <a:endParaRPr lang="tr-TR" dirty="0"/>
          </a:p>
        </p:txBody>
      </p:sp>
      <p:pic>
        <p:nvPicPr>
          <p:cNvPr id="3074" name="Picture 2" descr="F:\Dersler\Ansys sunum dosyası\dönme.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79512" y="2132856"/>
            <a:ext cx="8496944" cy="4014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80869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ilt">
  <a:themeElements>
    <a:clrScheme name="Cilt">
      <a:dk1>
        <a:sysClr val="windowText" lastClr="000000"/>
      </a:dk1>
      <a:lt1>
        <a:sysClr val="window" lastClr="FFFFFF"/>
      </a:lt1>
      <a:dk2>
        <a:srgbClr val="895D1D"/>
      </a:dk2>
      <a:lt2>
        <a:srgbClr val="ECE9C6"/>
      </a:lt2>
      <a:accent1>
        <a:srgbClr val="873624"/>
      </a:accent1>
      <a:accent2>
        <a:srgbClr val="D6862D"/>
      </a:accent2>
      <a:accent3>
        <a:srgbClr val="D0BE40"/>
      </a:accent3>
      <a:accent4>
        <a:srgbClr val="877F6C"/>
      </a:accent4>
      <a:accent5>
        <a:srgbClr val="972109"/>
      </a:accent5>
      <a:accent6>
        <a:srgbClr val="AEB795"/>
      </a:accent6>
      <a:hlink>
        <a:srgbClr val="CC9900"/>
      </a:hlink>
      <a:folHlink>
        <a:srgbClr val="B2B2B2"/>
      </a:folHlink>
    </a:clrScheme>
    <a:fontScheme name="Cilt">
      <a:majorFont>
        <a:latin typeface="Book Antiqua"/>
        <a:ea typeface=""/>
        <a:cs typeface=""/>
        <a:font script="Grek" typeface="Times New Roman"/>
        <a:font script="Cyrl" typeface="Times New Roman"/>
        <a:font script="Jpan" typeface="HGS明朝E"/>
        <a:font script="Hang" typeface="궁서"/>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Book Antiqua"/>
        <a:ea typeface=""/>
        <a:cs typeface=""/>
        <a:font script="Grek" typeface="Times New Roman"/>
        <a:font script="Cyrl" typeface="Times New Roman"/>
        <a:font script="Jpan" typeface="HGS明朝E"/>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Cilt">
      <a:fillStyleLst>
        <a:solidFill>
          <a:schemeClr val="phClr"/>
        </a:solidFill>
        <a:solidFill>
          <a:schemeClr val="phClr">
            <a:tint val="68000"/>
            <a:shade val="94000"/>
            <a:satMod val="300000"/>
            <a:lumMod val="110000"/>
          </a:schemeClr>
        </a:solidFill>
        <a:gradFill rotWithShape="1">
          <a:gsLst>
            <a:gs pos="0">
              <a:schemeClr val="phClr">
                <a:tint val="94000"/>
                <a:satMod val="180000"/>
                <a:lumMod val="98000"/>
              </a:schemeClr>
            </a:gs>
            <a:gs pos="100000">
              <a:schemeClr val="phClr">
                <a:satMod val="130000"/>
              </a:schemeClr>
            </a:gs>
          </a:gsLst>
          <a:lin ang="5160000" scaled="0"/>
        </a:gradFill>
      </a:fillStyleLst>
      <a:lnStyleLst>
        <a:ln w="12700" cap="flat" cmpd="sng" algn="ctr">
          <a:solidFill>
            <a:schemeClr val="phClr">
              <a:shade val="90000"/>
              <a:lumMod val="90000"/>
            </a:schemeClr>
          </a:solidFill>
          <a:prstDash val="solid"/>
        </a:ln>
        <a:ln w="19050" cap="flat" cmpd="sng" algn="ctr">
          <a:solidFill>
            <a:schemeClr val="phClr">
              <a:shade val="75000"/>
              <a:lumMod val="90000"/>
            </a:schemeClr>
          </a:solidFill>
          <a:prstDash val="solid"/>
        </a:ln>
        <a:ln w="25400" cap="flat" cmpd="sng" algn="ctr">
          <a:solidFill>
            <a:schemeClr val="phClr"/>
          </a:solidFill>
          <a:prstDash val="solid"/>
        </a:ln>
      </a:lnStyleLst>
      <a:effectStyleLst>
        <a:effectStyle>
          <a:effectLst>
            <a:outerShdw blurRad="38100" dist="12700" dir="5400000" rotWithShape="0">
              <a:srgbClr val="000000">
                <a:alpha val="15000"/>
              </a:srgbClr>
            </a:outerShdw>
          </a:effectLst>
        </a:effectStyle>
        <a:effectStyle>
          <a:effectLst>
            <a:outerShdw blurRad="50800" dist="25400" dir="5400000" rotWithShape="0">
              <a:srgbClr val="000000">
                <a:alpha val="46000"/>
              </a:srgbClr>
            </a:outerShdw>
          </a:effectLst>
        </a:effectStyle>
        <a:effectStyle>
          <a:effectLst>
            <a:outerShdw blurRad="50800" dist="25400" dir="5400000" rotWithShape="0">
              <a:srgbClr val="000000">
                <a:alpha val="48000"/>
              </a:srgbClr>
            </a:outerShdw>
          </a:effectLst>
          <a:scene3d>
            <a:camera prst="orthographicFront">
              <a:rot lat="0" lon="0" rev="0"/>
            </a:camera>
            <a:lightRig rig="threePt" dir="tl">
              <a:rot lat="0" lon="0" rev="2400000"/>
            </a:lightRig>
          </a:scene3d>
          <a:sp3d>
            <a:bevelT w="25400" h="25400"/>
          </a:sp3d>
        </a:effectStyle>
      </a:effectStyleLst>
      <a:bgFillStyleLst>
        <a:solidFill>
          <a:schemeClr val="phClr">
            <a:tint val="96000"/>
            <a:lumMod val="110000"/>
          </a:schemeClr>
        </a:solidFill>
        <a:blipFill rotWithShape="1">
          <a:blip xmlns:r="http://schemas.openxmlformats.org/officeDocument/2006/relationships" r:embed="rId1">
            <a:duotone>
              <a:schemeClr val="phClr">
                <a:tint val="93000"/>
                <a:shade val="20000"/>
              </a:schemeClr>
              <a:schemeClr val="phClr">
                <a:tint val="90000"/>
                <a:shade val="85000"/>
                <a:satMod val="115000"/>
              </a:schemeClr>
            </a:duotone>
          </a:blip>
          <a:tile tx="0" ty="0" sx="60000" sy="60000" flip="none" algn="tl"/>
        </a:blipFill>
        <a:blipFill rotWithShape="1">
          <a:blip xmlns:r="http://schemas.openxmlformats.org/officeDocument/2006/relationships" r:embed="rId2">
            <a:duotone>
              <a:schemeClr val="phClr">
                <a:shade val="50000"/>
                <a:satMod val="340000"/>
                <a:lumMod val="40000"/>
              </a:schemeClr>
              <a:schemeClr val="phClr">
                <a:tint val="92000"/>
                <a:shade val="94000"/>
                <a:hueMod val="110000"/>
                <a:satMod val="236000"/>
                <a:lumMod val="120000"/>
              </a:schemeClr>
            </a:duotone>
          </a:blip>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Hardcover</Template>
  <TotalTime>3051</TotalTime>
  <Words>324</Words>
  <Application>Microsoft Office PowerPoint</Application>
  <PresentationFormat>Ekran Gösterisi (4:3)</PresentationFormat>
  <Paragraphs>25</Paragraphs>
  <Slides>14</Slides>
  <Notes>0</Notes>
  <HiddenSlides>0</HiddenSlides>
  <MMClips>1</MMClips>
  <ScaleCrop>false</ScaleCrop>
  <HeadingPairs>
    <vt:vector size="6" baseType="variant">
      <vt:variant>
        <vt:lpstr>Tema</vt:lpstr>
      </vt:variant>
      <vt:variant>
        <vt:i4>1</vt:i4>
      </vt:variant>
      <vt:variant>
        <vt:lpstr>Katıştırılmış OLE Hizmet Programları</vt:lpstr>
      </vt:variant>
      <vt:variant>
        <vt:i4>2</vt:i4>
      </vt:variant>
      <vt:variant>
        <vt:lpstr>Slayt Başlıkları</vt:lpstr>
      </vt:variant>
      <vt:variant>
        <vt:i4>14</vt:i4>
      </vt:variant>
    </vt:vector>
  </HeadingPairs>
  <TitlesOfParts>
    <vt:vector size="17" baseType="lpstr">
      <vt:lpstr>Cilt</vt:lpstr>
      <vt:lpstr>Paket</vt:lpstr>
      <vt:lpstr>eDrawings</vt:lpstr>
      <vt:lpstr>DİŞLİ SİSTEMLERİNDE YORULMA ANALİZİ </vt:lpstr>
      <vt:lpstr>Dişliler Hakkında Genel Bilgiler  Dişliler hareketli mekanizma veya makinelerde hareketin bir noktadan başka bir noktaya aktarılmasında, hareket tipinin değiştirilmesinde (örn. doğrusal bir hareketin dairesel bir harekete çevrilmesi) veya mekanizmalarda ve makinelerdeki haraket enerjisinin dönüştürülmesinde kullanılan makine elamanlarıdır. </vt:lpstr>
      <vt:lpstr>Düz (Alın) Dişliler  Bu dişli tipleri en basit dişli tipidir. Basit olmaları ve ucuz üretim maliyetlerinden dolayı günümüzde ve geçmişte en çok kullanılan dişli tipidir. Dişli dişleri dairesel bir mil üzerine merkez eksenine paralel olacak şekilde dizilmiştir</vt:lpstr>
      <vt:lpstr>DIN 876 normuna göre dişlilerin geometrisi kritik ölçüleri gösterilmiştir.</vt:lpstr>
      <vt:lpstr>STREÇ SARMA MAKİNESİ TANIMI </vt:lpstr>
      <vt:lpstr>Streç sarma makineleri sarım alanına konveyörler yardımıyla getirilen ürünlerin streçlenmesini sağlar. Bu yaparken ürünlerin etrafında dairesel olarak dönen bir kol kullanır. Bu kol yardımı ile açıcı kafa aparatı dikey eksende hareket eder ve büyüklüğüne göre saatte belli miktarda palet streçleyebilir. Bazen streç sarım makinası diye de isimlendirilirler.</vt:lpstr>
      <vt:lpstr>YORULMA ANALİZİ </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DİŞLİ SİSTEMLERİNDE YORULMA ANALİZİ </dc:title>
  <dc:creator>ASUS</dc:creator>
  <cp:lastModifiedBy>ASUS</cp:lastModifiedBy>
  <cp:revision>16</cp:revision>
  <dcterms:created xsi:type="dcterms:W3CDTF">2022-06-03T08:01:52Z</dcterms:created>
  <dcterms:modified xsi:type="dcterms:W3CDTF">2022-06-09T22:43:42Z</dcterms:modified>
</cp:coreProperties>
</file>

<file path=docProps/thumbnail.jpeg>
</file>